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36"/>
  </p:notesMasterIdLst>
  <p:sldIdLst>
    <p:sldId id="328" r:id="rId3"/>
    <p:sldId id="329" r:id="rId4"/>
    <p:sldId id="330" r:id="rId5"/>
    <p:sldId id="296" r:id="rId6"/>
    <p:sldId id="278" r:id="rId7"/>
    <p:sldId id="279" r:id="rId8"/>
    <p:sldId id="281" r:id="rId9"/>
    <p:sldId id="282" r:id="rId10"/>
    <p:sldId id="285" r:id="rId11"/>
    <p:sldId id="287" r:id="rId12"/>
    <p:sldId id="290" r:id="rId13"/>
    <p:sldId id="291" r:id="rId14"/>
    <p:sldId id="308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51C398-17FB-4331-AE3B-90A49A9C46E2}" type="datetimeFigureOut">
              <a:rPr lang="ar-SA" smtClean="0"/>
              <a:t>22/10/1443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28BF2F-E9FB-4F75-8C95-1C8D55ADAFC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379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38369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30301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4287794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407384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408641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262918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315662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356193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55777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391206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81251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394016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IQ" altLang="ar-SA"/>
          </a:p>
        </p:txBody>
      </p:sp>
    </p:spTree>
    <p:extLst>
      <p:ext uri="{BB962C8B-B14F-4D97-AF65-F5344CB8AC3E}">
        <p14:creationId xmlns:p14="http://schemas.microsoft.com/office/powerpoint/2010/main" val="356198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2A28-1412-450E-96FD-E32D66600E07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D5BD-C373-4030-9360-B86CDCB5D62C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840D-37E7-4A1C-88D5-D46D321D0E5A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609-42B6-4716-9F06-ECF579FE08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6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D1A9-B381-4DE4-A897-B8510C5A93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74F0-A429-48DE-B08F-5C98DC0845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2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2E13-2132-42DC-AED7-333EACB049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9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7B3B3-7096-4B78-9650-B3EED2DE7D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8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3D4C-B102-4F43-9874-2034A8EBCB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49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0E07-969D-4A1D-B51F-41CA5A680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2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9D9F-A87A-4A66-907C-6E478FBEFE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8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A6E3-5C7B-4106-9354-BBFDBF8ED8E4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7D83-B7AC-4826-805E-D882D5FAA0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80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0842-A17A-4535-AAA6-826A689905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43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A44-B790-4E29-A45D-66CFBD41DD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2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057400"/>
            <a:ext cx="3810000" cy="4114800"/>
          </a:xfrm>
        </p:spPr>
        <p:txBody>
          <a:bodyPr rtlCol="1">
            <a:normAutofit/>
          </a:bodyPr>
          <a:lstStyle/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1BF0-58D4-4E77-9AEE-3D4C113DE1B2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Basrah-College of Medicine-Physiology Department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6737-7A78-445A-A034-BDA011584FD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937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endParaRPr lang="ar-IQ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7C6E-A07A-48C7-BA4B-4F37D24F1044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Basrah-College of Medicine-Physiology Department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BF9C-4ACE-41F1-AA38-0757B7C609E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1985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C9FB-7C47-4C2A-B508-43AEC92244A9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D034-5B29-4340-91DF-641FC50FD9E8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3D81-4EAD-445F-A438-35D614120C74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71DD-BA3B-462E-AA48-593361762BE3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77F1-9117-43A6-A65A-5510BC62F04B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6F34-9301-40B4-90F5-1831F3777D00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67ED-A131-42B3-8822-EBC4CCFFA947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1442-332F-49F1-B178-19C3DA0C6EB5}" type="datetime1">
              <a:rPr lang="en-US" smtClean="0"/>
              <a:t>5/23/2022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Basrah-College of Medicine-Physiology Department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B6D0C42-B457-4FB5-AF8F-DE250811D1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1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32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4" y="7450"/>
            <a:ext cx="7772400" cy="1470025"/>
          </a:xfrm>
        </p:spPr>
        <p:txBody>
          <a:bodyPr/>
          <a:lstStyle/>
          <a:p>
            <a:pPr lvl="0"/>
            <a:r>
              <a:rPr lang="en-GB" b="1" i="1" dirty="0">
                <a:solidFill>
                  <a:srgbClr val="FF0000"/>
                </a:solidFill>
                <a:latin typeface="Times New Roman" pitchFamily="18" charset="0"/>
              </a:rPr>
              <a:t>L23</a:t>
            </a:r>
            <a:br>
              <a:rPr lang="en-GB" b="1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GB" b="1" i="1" dirty="0">
                <a:solidFill>
                  <a:srgbClr val="FF0000"/>
                </a:solidFill>
                <a:latin typeface="Times New Roman" pitchFamily="18" charset="0"/>
              </a:rPr>
              <a:t>Ultrasound To measure motion</a:t>
            </a:r>
            <a:endParaRPr lang="en-US" dirty="0"/>
          </a:p>
        </p:txBody>
      </p:sp>
      <p:pic>
        <p:nvPicPr>
          <p:cNvPr id="3" name="Picture 2" descr="I:\Radiationد.علي\Teaching Medical Physicss_files\images_files\ultrasound_surface_render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204864"/>
            <a:ext cx="7416823" cy="457424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577978" y="1462434"/>
            <a:ext cx="483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Doppler technique </a:t>
            </a:r>
            <a:endParaRPr lang="ar-SA" sz="360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0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47667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 imaging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carotid artery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23527" y="1119844"/>
            <a:ext cx="4896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Doppler imaging looks at artery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Get image and trace of blood flow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  healthy artery. The flow is smooth and all in the same direction, like water in a large, slow river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9" descr="carotid_5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393" y="1069539"/>
            <a:ext cx="3268173" cy="2431469"/>
          </a:xfrm>
          <a:prstGeom prst="rect">
            <a:avLst/>
          </a:prstGeom>
          <a:noFill/>
        </p:spPr>
      </p:pic>
      <p:pic>
        <p:nvPicPr>
          <p:cNvPr id="6" name="صورة 10" descr="clinimg014_cro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3645024"/>
            <a:ext cx="3528392" cy="2725376"/>
          </a:xfrm>
          <a:prstGeom prst="rect">
            <a:avLst/>
          </a:prstGeom>
          <a:noFill/>
        </p:spPr>
      </p:pic>
      <p:sp>
        <p:nvSpPr>
          <p:cNvPr id="7" name="Rectangle 2"/>
          <p:cNvSpPr/>
          <p:nvPr/>
        </p:nvSpPr>
        <p:spPr>
          <a:xfrm>
            <a:off x="4716016" y="364502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carotid artery.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 flow is not all in the same direction. It is turbulent, like rapids in a river.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This is usually due to a build-up of fatty deposits in the artery </a:t>
            </a:r>
            <a:endParaRPr lang="ar-IQ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4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 imaging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4D Doppler ultrasound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This is a complicated image of the heart of a foetus. It shows the blood moving between the ventricles and the arteries.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7428" y="1316961"/>
            <a:ext cx="4392488" cy="401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2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11" y="83510"/>
            <a:ext cx="9145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safety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Ultrasound is energy and is absorbed by tissue, causing heating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2D ultrasound has been used to image the foetus for about 50 years. </a:t>
            </a:r>
          </a:p>
          <a:p>
            <a:pPr lvl="0"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It is thought to be completely safe and does not cause significant heating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What does a 4D ultrasound look like? - Quor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4" name="AutoShape 4" descr="What does a 4D ultrasound look like? - Quora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dirty="0"/>
          </a:p>
        </p:txBody>
      </p:sp>
      <p:sp>
        <p:nvSpPr>
          <p:cNvPr id="5" name="Rectangle 1"/>
          <p:cNvSpPr/>
          <p:nvPr/>
        </p:nvSpPr>
        <p:spPr>
          <a:xfrm>
            <a:off x="0" y="278092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4D ultrasound is new, requires more energy and therefore generates more heating. We think it is safe.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Should we use it to diagnose foetal illness?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Should we use it to make videos of healthy babies for parents?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5724"/>
            <a:ext cx="82391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0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5008" y="260648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physiological effects of ultrasound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Ultrasound may induce thermal and non‐thermal physical effects in tissues 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Non‐thermal effects can be achieved with or without thermal effects.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Thermal effects of ultrasound upon tissue may include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Increased blood flow,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Reduction in muscle spasm,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Increased extensibility of collagen fibers and a pro‐inflammatory response.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estimated that thermal effects occur with elevation of tissue temperature to 40–45°C for at least 5 min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Excessive thermal effects, seen in particular with higher ultrasound intensities, may damage the tissue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1544242"/>
            <a:ext cx="8507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Electrocardiography (ECG)</a:t>
            </a:r>
            <a:r>
              <a:rPr lang="en-US" altLang="ar-SA" sz="2400" b="1" dirty="0">
                <a:solidFill>
                  <a:srgbClr val="25252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is the process of recording the electrical activity of the </a:t>
            </a:r>
            <a:r>
              <a:rPr lang="en-US" altLang="ar-SA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heart</a:t>
            </a:r>
            <a:r>
              <a:rPr lang="en-US" altLang="ar-SA" sz="2400" b="1" dirty="0">
                <a:solidFill>
                  <a:srgbClr val="25252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over a period of time using</a:t>
            </a:r>
            <a:r>
              <a:rPr lang="en-US" altLang="ar-SA" sz="2400" b="1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electrodes</a:t>
            </a:r>
            <a:r>
              <a:rPr lang="en-US" altLang="ar-SA" sz="2400" b="1" dirty="0">
                <a:solidFill>
                  <a:srgbClr val="252525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placed on the skin. </a:t>
            </a:r>
            <a:endParaRPr lang="ar-IQ" altLang="ar-SA" sz="2400" b="1" dirty="0">
              <a:latin typeface="Arial" panose="020B0604020202020204" pitchFamily="34" charset="0"/>
            </a:endParaRPr>
          </a:p>
        </p:txBody>
      </p:sp>
      <p:sp>
        <p:nvSpPr>
          <p:cNvPr id="18435" name="Rectangle 1027"/>
          <p:cNvSpPr txBox="1">
            <a:spLocks noChangeArrowheads="1"/>
          </p:cNvSpPr>
          <p:nvPr/>
        </p:nvSpPr>
        <p:spPr bwMode="auto">
          <a:xfrm>
            <a:off x="1980010" y="977503"/>
            <a:ext cx="4800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Basics</a:t>
            </a:r>
          </a:p>
        </p:txBody>
      </p:sp>
      <p:sp>
        <p:nvSpPr>
          <p:cNvPr id="18436" name="AutoShape 6" descr="data:image/jpeg;base64,/9j/4AAQSkZJRgABAQAAAQABAAD/2wCEAAkGBxITEhUSEhMWFRMVFxgXFxgXGBgYGBgYGBcXGRYVGBgYHCggGBolGxYXITEhJi0tLy4uGB8zODMuNygtLi0BCgoKDg0OGxAQGi0dHyUuNystLSstKy0tNy0tLS0tLSstLSsrNy83LSsuNistLS0rKzcuNy8tLSstLS0uLS0tLf/AABEIAOEA4AMBIgACEQEDEQH/xAAbAAEAAwEBAQEAAAAAAAAAAAAAAwQFAgYBB//EAEAQAAEDAgMFBQUGBAYCAwAAAAEAAhEDIQQSMQVBUWFxIjKBkaETQrHB0QYjUmJy8IKSouEHFBUzssJD8SRj8v/EABkBAQADAQEAAAAAAAAAAAAAAAABAgMEBf/EACgRAQACAgIABQQCAwAAAAAAAAABAgMRITEEEiIyQRNRcYEF8BQzYf/aAAwDAQACEQMRAD8A/cUREBERAREQEREBERAREQEREBERAREQEREBVcXjmU7G54DX+yskrytSoXEuOpuqXt5WuKnmnls09sMJu0jnqtFrgRIuCvJra2HUJaW8Dbx/uD5qtLzM6lbLiisbhpoiLVgIiICIiAiIgIiICIiAiIgIiICIiAiIgIiICIiDiuCWuA1gx1iy8ovXLz22KcVbbwD43HyWWWONt8FudKa19gtPaO63ndY8r0uzhFJnQetz6qmKOWmadV0soiLocgiIgKI4huk6awCY5EjeosUb37sWkw2ZvmI3RHLXkuaWdtmtbljsgOsODQcunhbnoAn/AMyz8QX1tdhMBzSeAIUVOu42ygEajNf4XHMLp75s6mY/hI8pn0QToqjfZ6A5Twkt/pP0UvbH5x4B30PogmRRsrNNpvwNj5FSICIiAi4qVWjU9BvPQalcZ3HQZRxdr/KPn5IJl8JVd4aO/UPi4N/4wuQKe5kn9B+JF0E5rNGrh5hfadZru64HoQVA+vl/8bp3AZJP9VvFcVJeRNMw29yAZII1BtEnS/TeF1FXwryZ1LbQTxvIn3gLXVhARcvcACTYC5WDitpPeYb2RyIBgbyfHQeqra2lq1mzZxOLYzvG/Aa+S8/jMQXuLtNwHAKLLzaT+tk+rke0t7wI4TaenHwWN7Wl0461r88vi0tmbQDRkfpuPDkVl5xxC7YwkSASOO7+bRVrMxPC94iY5eqp1A4SCCOS6XlqD3h3YIzcGvpk+IDtFr7N2nnOV0TuO4/QreL/AH4ctseup20kRFdmKF+HGreyeIA9RofFTIg4p0g3TXeTcnxKq7QxmSGt7zgT0A3/AEHI8FdWIaRqipV1LT2RyAB/4Gw4koFHB56byLuDp69kEg8zJM8YUVCq5sFrjHCfhmmD+7K1syuA7KdH6fq/uPhzU+N2fmlzCA47j3SeNtD++aDl2LzNjKHkzE2EiJDpktIkaArimwgAFziYv2nfVV/8rkABBBbfMdCbyXOFiDJsY10FlNSrtdYETvEgkIJL8XfzO+q5eyd7vFziOhvou0RCSg+ZDGBp94wI5RESfL4TSxGJLj2XEjiYv0b3Y5kGekSDgQcxAY+DlNswIAl3UbvPkw2Cc5xBBDBvMguH4RN+RPDmbEuGYc+zc+SBaIJEjMMzoFhOgiPVXsBjZIY/vQSD+ICJ6G4+PIc7VqgAUxvgnk0G3S4A8DwVAUXZfbN1a6ANxvBP81jyBQblSlNwYdx+RG8LkYYHv9o7508AdApKTw4Bw0IBHQrpAREQZ226kU4/EfQX+iwiFs7eFm9T8FjFc2T3OzDHpcVJ0FiflcnyCkDgOyyMslwbIaLmcj92WbEEX1BXNM3zTEGAYkAxcGxs4OI0PcNtYix1dzWucym17wOywF/aN7N7RvyI+KtXhWY81tfpu7QxA9iXezjMGwZZALyA10kgmCQd2iwqrAZdAL2ghpN3yb5nEidOg7oAiVp7QxYZs9tWqMgbTpOcDJynsy3s31tZZuDxTXdphYYgzmnLLQ4djMXA3zXaTfSy0spWkxG9f8/su2kESu2uIII1FwoWWMDQw4cxoT4kE9HBSrnniXRXmNvWUnyAeIB810oMD/ts/S34BTrqjpwz2IiKUKm08SGMP4iCG9Y16BQ7HNnt5g+Yj/qq+Nb7Sq5usAho3SG5h/Uf6QosNiMrg4XBFxxH1H14oJcbhCwkgdg8Pd5GNBwP7MmF2i6zSM86ERMcTNjuvz0V5mNpn329CYPkbrl2Cpk5og8WktmdZykSg4dinHRoHUz6D6rNxbZf2ryAdBqDePNq1X4em0S6I/M4/MrMxpZnbkaRDXXiJktjnuKCLM7QPcPI+rgVxXe7Ke0TpIMCRNxYWtwXa4qxbNcFzARcyC9oItyKIalCpk9wHm2AfEE36ymI2lFg05iJ7Vh/foPRS08PTcJaXfzOtyIJseq+O2c0kFxcYm0xrH4QDuCJZlJjqjiAZce878PM+Gg/uVo7QYG0crdJYB/MJ9AVaGVg3NaOgAWXj8SHkBvdbeeJ0kcgCes8ggs7IxALSz3mEjwJJbHKLeCvrz9DsOZUHvkz0kMnpEH+EL0CAiIgzNvdxv6vkVjMZmIbxIHnZa+3jZvU/BZ+zWTVb1nyE/Jc9+bOvHOse1ekeeU3E+64Fx72sXkXBBy3iFYwdMOlxqNY2ASGHtR1aTlngDv0lRV2QXNETmeADrJeYLDIk6DKDuBgghTYk5WinAB7z4k31Y0kk6a+UK3XLP3cQndi6bqTKZLmXDSdMuSLk6QRl6ZrrAxeyCytNKrTaTUz1e6faRq17ajob3p0Os3KvZRw1ViqS9maAXMs83zFo7riARIgEE62skW8zSPNi9s8SxsHQrNqQ6p7Vh9o8vcCHAkty0xxa0B1zBvoLBaKlwlPNUaLSRUb2YyiWtsCCZN5Jk7rmLRKl45aRk8/b1OE7jP0t+AUqrbOM0mdAPKysrojpwz2LitUDWlx0AldqjteoAwCe84el/kFKGZg8QQ7O68Pdm6EnTiAHDyWjicCHdqmQCbx7pneI06/+1VoYXO2WxmaSCDvBJcD1h37hcUqz6Zgdk65XCR1A+YMIOn4WoNWHwgj4z6KPDUe1emYjewxM21EcVdZtQ+8z+U/Ix8V2zaOYw1ht+Iga8ImfRByzCnUMa3rAP8ASD8VRruBcCHB4LYkCG9k7rme/ryWB/iZiK3+VGVzspqNFXLIAYWugOj3S7Lr03wvH/4fPeMUGs7ha41ANIA7Lo45sonmVWbc6elh/jpyeFt4jzRGvj8f3h+mrl8xbWRHWRHrC6UeIe1rS5/dbDnE6BoILieUAqzzGnUwztSyTxYb+diPBU8ZUjKM72y68veDGV3E6TCxdn/bnCuqilTc9mYhrXPbFJxNgInMyeg1uvVu2gGxnaRJiR2hPKL+iiJbZcGTFOslZr+WUyjJlrCTxDT/AMoj1Vyhs9zu/wBlvCe0fEaDpfop3bUbua4+Q+JlVMRj3uGoYORueWbd4Cealki2zVHbywAxhaDuBg2A5WHmFs4WtnaHb944EWI81j/5Q5C5zcrQLA2LjENEbhMa3lW9jvu9v6Xecj/qEGmiIgyNvnufxfJQbEb95PBp+IUm3u8zofiFFst+X2juDCVhPvdMf6lKvUPtCYDmF5cWmIO4dNG6a79y+OcSSTckyTzK+L6s5tMta0iBfWPjcCCCCDoQfgZAM8l8RInS0xuNSk2Pm9owvibNtpbNfxLifG6YlsPcODj8SuaL4c08CD5FSY4feP8A1FTM7hSI1b9NvZJ+6b4/Eq4qGxf9v+I/JX10V6hyX90ix8c32lYMJgCG9DGeR/T5LYWHjbVXwby1w5dlserSrKvgL6buDvRw+Yv1E+d9mLpvGV4APB0ETyJsfjyUrCysy4niN7T1Gh581Rr7Pc3u9seAd9D+7ILh2dT4Hwc4ekqN2FpMMkuk7sziTHAAzvWaKpbbMW8pLfQ6KzgJe2W9okmXE2iTEn3rfsILD3y0sDA1hsQQDIOvZ0856LFx1OlhmD2VJrROYhgDJm14HP0Um2uzUa2rUeKZE/d2k38eG+FmbQptFJxa/OHZf4YPd/q13onc602Aqu1cJ7WjUpAwajSwHgXWBPECVSxVI0Q2o17z2gCHGQZBPyVnCv8AvqodLmh9O2vvbgbBCszWYmHgKP2MxYfFWnlptMveHMIyg3yCZJI0kDnC1Nufbl/tSKTA2jTM9qXvd7pgnuzJEXtfkvXml7RmJy1HDI8mCSRYu7JBuBytovIbc+w33bsQKz2NcA8sjMySRIBkZb7iN9juVPLrp7MfyFPE5PN4uImIjUa3rf3e82C1mIoU64LwKjZyktsdHNkNEwQRK0SyjSv726Zc7nEyYX5ttva9TZ2Gp0MPUdLmNMug5G37sAGSc1+S5+ym2nVn5Q+XhwzGSQ5pMZiDfN56i4Vt/Dz7+Fv9Oc1Y9Hx99be8xWKc8i0NmzRck7pjU8tOu75RpmlVaTqcubkHkty9BlaeoK/MtvfaPEDF1gyq5jKFQ0wGht8pIc45mmxLTYbiOC39n7YGIb7fFVXUnZwLHKwBr8uYG8Df46pExKc3gsuLFXLbqz9CxmMFPKCCS9waPE6lWV53aDGuFBzKpe12VocHSDfvgjff0VjF0Hg06LXvykkudeeUlS5He3m9w9R8FSo2pVDxLW/MqztYNpUWtc+S0l0uNyIcT++S8rsmsMVhxWZWfJqPG8BpaG2I3d71WFo9Uy6scTOPrjbRfiIqNpx3gTM6RNojlxU6ysbW9nVpud2iKZmLSe0PBWsAxxHtHukvuAD2WjcANJ/fFZ6axK2iIoWfCrOP7wd+JrXegHyVdWsdEUuPsx1/d1MdSrPcNXY7fuhzJPrHyV5V9ntimz9IPnf5qwuqvUOK07tIsR1H2lZ14MOjh2SxsHy9VtrGqPyVydwcCf0ubc+cnwUqou0x29jvQx6OHwncr2H2lueI/MNPEat9RzV2pTa4QQCCs3E7PcLs7Q4TceJ1Hr1QX6mIZAMhwOkXnp9VXfiHH8o83eeg9eqrYLDuAJyEFxkzAjcAd+gGk3lSVg9sCGyeZ03nRBUxPtg4+zYxzTGpuTvJJIn1WXi9mVDTeYGdxDi1ujWiZPmR5L0F5AGp0+p5K7Qoho4k6nj9ByQeX2lh3PYGtiQ5p13AEfNRvoVBWcaYa8PhxBMEBpF77pt4rQxNGHuaCWgGwEaEA7wbXI8FoYDDA0gTYklwO/g0/wAseaDMw2z3FtX2kB1QkiDdszv6ncV1QpVvYuoVoLYAa5tzrPaA1FhoJ5b1oQQS12o8iOI+m7yJ5a8lxblJ3iCLjebkb7eXFB53bP2PGMoBpLKdSnApvpgEOA1a8DXS2hHmu/s3sN2CJL8svIzEgEuA0axoJyi8+N7ABaeJpw/Nlf2t4Y6QQI7wFhAHKx4pToucey1xJ3umPFzt3n0Uabf5GT6f09+n7PNbR+ytGvXq1qmamHvDoY5va1EukGDcCB6rJ+3OBr0sNRp+zYyg0uAEmGiAGudJme0dd5vcr9PwmADe07tO47h+kbuuvwVHajg9+XUWZ4vIDuurfVNNMXjMlLUm0zaK9Rt5D/DjAVXYRxaey2qHUibBxj7wt5Tl8Wnmv0PDF+QZwA+8gaa29IUrRFhYL6kM/EZfq5JvrW/h5jalCq4sdWDQBIgb5BB48Vi4PBVaNL2NFtMMDiQRAjMBJjj2eBXrdvN7LT+aPMH6KicIRSc46SwjmCD83LG+9r451SPyx6mELqlNzocGsIdMXPa3eIXWDoOpkt1p6tM3byhW0We2+hFYrU4p0zxLz/xHyVdJgidip4vYbBim4rM7P7JoLZGXu5esRFuN1dY2SAN5A81f2thiHZvdhoHXSPISpiOJTGWaW4nW401sAZps/SPQQp1X2e2KbOgPnf5qwumOnn27FhY9pNY5bmQI4jJPnOnU8VurG2iCKhI1hrgeY/8AypQjw2Jczu6fhOg5cWn9wtCltJhsQWk8pnpln1hKYp1hJb2hY3hw5SLkKJ2zCCC12hmHDWxGo014bkFh+M/C0nmbD1v6KuBckmSdT8AOA5JXY5tswzHdBsOJM6JBJDRad/Abz+95CCbBtlxduHZHXV3wb6q4uabAAANAukENfCsfBc2Y/cHiORspkRBUx7e67gYPR39w1QOGhBgi4PArRc0EEG4Nis9zC0lpvvB4jnzH0QTU8Z+MEHiASD5XHivr9oUh74PJvaPjl08VWphxJAyyNASRI4zHpu8QuX7PqOdJLWiANS7QuOkDjxQc4jHudZvYH9R8rN8J8FRp99luyHMcOeZ8T0seszwK1hgabBmecwH4tP5RY+MqjnL6gMd57YHANIIHkCfEoN1ERBHWpBzS12hUNbDxRLBeGwPAWVpFGkxMw8ii6e2CRwJHkV1QZLmjiQPVcjv3xto7UpRSp8oHmL/BZa39sMmkeRB9Y+awFpkjUs8M7qtbLZNVvK/kPrC3MXhhUAB0BB6629Vl7Cb23Hg34n+y21pjj0sc0+sCIi0Yixdsg+0BGrWiBxknMPQeQW0s3bcANd+aPAgkz0gFBQa8ghwlpOh4zw3O6XV2jjnmW2mO9w4W3mx5W03GLC4kNBa4ZmHlMTrbeN/GZ8O8rJmlMGJPu2JsJvOotEeEIJA2PHUnU9Sp8FT9877N6cfH4AKDLJa3cTfoBJ8NB4rSQEREBERAVbG0yQHASW7uIOo9AfAKyiDMIBg+II+IK6fj3MABbmJsDIA0ntc7HQQY3L7VZleQNDDh4kyB4ifFQVWBxh7i1oMggD1JkDfu8ZRCvXrucRnM3sAIE8hqT5r5s9xNVh0EuA59h3a9LePFWa1Wm1pbS1Ni++m/tHvHdbTwhc7JANR3/wBYEcJdPwA/qRLZREQEREHl8WPvH/qd8SptlMmq3lJ9PrCix3+4/wDUfirewm9sng34kfRc0R6nbafR+mtjGSxw/KfhZeXXrl5NzYJHAx5K+X4Z4J7hq7AHf/h/7LXWTsD3/D5rWV8ftZZffIiIrsxVNqMmm4jVvaHhr6SPFW0QeVpWMCYmMpEkExAbfS432m3BadCWtAdEiwgyTbpqb2XVXZz2n7vKW8HacgRFwNxEET56NOi1tw1oPIAII8LQi57x9BwH13+SsIiAiIgIiICIiCDFUMwkd4afMHkY+CpF9jAJIsW2BneL2WooquGa4yRfiCQekg3QeZeXNblkMywCdSLCwBEF0Qd4vv0WxsKnDXOgiTAnUhu888znc+N18xGzSXdkNDeJJLp5zrugTu6LRo0g1oaNB+5PNB2iIgLl7oBPASulzUbII4hB5RzpudTfzWjsN3bI4t+BH1WarmynRVbzkehXLWfVDuvHpl6IleSc6TPG69PjHRTefyn4LzC0y/DLBHbQ2I+KhHEfD9lbqwNitmp0afkPmt9Wx+1nm9wiItGQiIgIiICIiAiIgIiICIiAiIgIiICIiAiIg8xjaeWo4c/Q3HxUuymzVbyk+hU+3acOa7iI8v8A2vmwx2yfy/MLn169Ovzbx7a2LbLHj8p+C8uvXLyRG5Wy/CuCe2vsGn3ndB8z8QtZVdmU8tJvMT53VpaUjUMbzu0yIiKygiIgIiICIiAiIgIiICIiAiIgIiICIiAiIgy9vDst6/JYX2bwmIbjalR1aaLmENp3sZbuiBEG41lau2sQHODR7sz1O7w+ag2W+KrecjzH1hYTPrduO01xTH3h6F5sei8BsKliWtf/AJp7XuLpaRGkX0AtOgXu8a+Kbj+U/wBl5dTln4R4a2q2jUc6/PH2erojsjoPgu1U2ZiA9g4tEHw0Pira1idw5JjU6ERFKBERAREQEREBERARVNoYp9MAtpuqSYhu60ybaQD4wN6q1NqVRm/+M85XQIPeHalwtp2HRxln4kGqiz6uNq5obSJALZPaEgi5HZ1B/YUR2lV1FBxbeO8HakaZeRPTqJDVRZh2hVt9wbwdSffDSD2bGJK+f6jVOX7k6372naGYS0WsDx/LoSGoiz6+PeCctFzhNu8JsD+GN537joYBnwtd7pzU8pB4yCJImSBwnoQgsosyviq4MCmCC54DoMABhLczQS67wRIFxEapSx1UkZmEAmn7j5h7TmB4EOF9QARedA00WN/qNeCRS/8AGXCWVBLg+GtIuWkt3bjxC0cHVc7NnEEOIFiARYgibnWJ4gxa6ClidjySWOidx+q5wmynNcHOIsZtPzC10VPJXe2n1ba0ixVHO0tmJWR/oz/xNjx+i3EU2pE9orea9KmBwIpyZknU6eQVtEUxGulZmZnciIil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7835504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350">
              <a:latin typeface="Arial" panose="020B0604020202020204" pitchFamily="34" charset="0"/>
            </a:endParaRPr>
          </a:p>
        </p:txBody>
      </p:sp>
      <p:pic>
        <p:nvPicPr>
          <p:cNvPr id="18437" name="Picture 9" descr="ECG Lead Placement | Ekg leads, Ekg placement, 12 lead ekg pla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3" y="2445545"/>
            <a:ext cx="3214688" cy="23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18439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B230D76-763D-4F5B-A252-FBB299BEAB2B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14</a:t>
            </a:fld>
            <a:endParaRPr lang="ar-SA" altLang="ar-SA" sz="900">
              <a:solidFill>
                <a:srgbClr val="898989"/>
              </a:solidFill>
            </a:endParaRPr>
          </a:p>
        </p:txBody>
      </p:sp>
      <p:pic>
        <p:nvPicPr>
          <p:cNvPr id="18440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22" y="2945607"/>
            <a:ext cx="2603897" cy="242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عنوان 1"/>
          <p:cNvSpPr txBox="1">
            <a:spLocks/>
          </p:cNvSpPr>
          <p:nvPr/>
        </p:nvSpPr>
        <p:spPr bwMode="auto">
          <a:xfrm>
            <a:off x="1327202" y="91439"/>
            <a:ext cx="5829300" cy="8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L28</a:t>
            </a:r>
            <a:b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Electrocardiogram(ECG) </a:t>
            </a:r>
            <a:br>
              <a:rPr lang="en-US" altLang="ar-S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ar-SA" sz="2400" b="1" dirty="0">
              <a:solidFill>
                <a:srgbClr val="0070C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512" y="515602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These electrodes detect the tiny electrical changes on the skin that arise from the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heart muscle</a:t>
            </a:r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's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electrophysiology</a:t>
            </a:r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pattern of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depolarizing</a:t>
            </a:r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during each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heartbeat</a:t>
            </a:r>
            <a:r>
              <a:rPr lang="en-US" sz="2400" b="1" dirty="0">
                <a:solidFill>
                  <a:srgbClr val="25252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30297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1" descr="conduction system bes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400300"/>
            <a:ext cx="3371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Impulse Conduction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28750" y="2053829"/>
            <a:ext cx="3143250" cy="3429000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  <a:defRPr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Sinoatrial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node</a:t>
            </a:r>
          </a:p>
          <a:p>
            <a:pPr algn="ctr">
              <a:buFontTx/>
              <a:buNone/>
              <a:defRPr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AV node</a:t>
            </a:r>
          </a:p>
          <a:p>
            <a:pPr algn="ctr">
              <a:buFontTx/>
              <a:buNone/>
              <a:defRPr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Bundle of His</a:t>
            </a:r>
          </a:p>
          <a:p>
            <a:pPr algn="ctr">
              <a:buFontTx/>
              <a:buNone/>
              <a:defRPr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Bundle Branches</a:t>
            </a:r>
          </a:p>
          <a:p>
            <a:pPr algn="ctr">
              <a:buFontTx/>
              <a:buNone/>
              <a:defRPr/>
            </a:pP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Purkinje fibers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971800" y="24003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971800" y="3099197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971800" y="382905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971800" y="45720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257800" y="3086100"/>
            <a:ext cx="171450" cy="3429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543550" y="3600450"/>
            <a:ext cx="285750" cy="1143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 flipV="1">
            <a:off x="5200650" y="3543300"/>
            <a:ext cx="57150" cy="2286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6286500" y="3657600"/>
            <a:ext cx="0" cy="2286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26" name="Freeform 22"/>
          <p:cNvSpPr>
            <a:spLocks/>
          </p:cNvSpPr>
          <p:nvPr/>
        </p:nvSpPr>
        <p:spPr bwMode="auto">
          <a:xfrm>
            <a:off x="5543550" y="3771900"/>
            <a:ext cx="228600" cy="800100"/>
          </a:xfrm>
          <a:custGeom>
            <a:avLst/>
            <a:gdLst>
              <a:gd name="T0" fmla="*/ 2147483646 w 144"/>
              <a:gd name="T1" fmla="*/ 0 h 714"/>
              <a:gd name="T2" fmla="*/ 2147483646 w 144"/>
              <a:gd name="T3" fmla="*/ 2147483646 h 714"/>
              <a:gd name="T4" fmla="*/ 2147483646 w 144"/>
              <a:gd name="T5" fmla="*/ 2147483646 h 714"/>
              <a:gd name="T6" fmla="*/ 2147483646 w 144"/>
              <a:gd name="T7" fmla="*/ 2147483646 h 714"/>
              <a:gd name="T8" fmla="*/ 2147483646 w 144"/>
              <a:gd name="T9" fmla="*/ 2147483646 h 714"/>
              <a:gd name="T10" fmla="*/ 2147483646 w 144"/>
              <a:gd name="T11" fmla="*/ 2147483646 h 714"/>
              <a:gd name="T12" fmla="*/ 2147483646 w 144"/>
              <a:gd name="T13" fmla="*/ 2147483646 h 714"/>
              <a:gd name="T14" fmla="*/ 2147483646 w 144"/>
              <a:gd name="T15" fmla="*/ 2147483646 h 714"/>
              <a:gd name="T16" fmla="*/ 0 w 144"/>
              <a:gd name="T17" fmla="*/ 2147483646 h 7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"/>
              <a:gd name="T28" fmla="*/ 0 h 714"/>
              <a:gd name="T29" fmla="*/ 144 w 144"/>
              <a:gd name="T30" fmla="*/ 714 h 7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" h="714">
                <a:moveTo>
                  <a:pt x="144" y="0"/>
                </a:moveTo>
                <a:cubicBezTo>
                  <a:pt x="142" y="12"/>
                  <a:pt x="141" y="24"/>
                  <a:pt x="138" y="36"/>
                </a:cubicBezTo>
                <a:cubicBezTo>
                  <a:pt x="135" y="48"/>
                  <a:pt x="126" y="72"/>
                  <a:pt x="126" y="72"/>
                </a:cubicBezTo>
                <a:cubicBezTo>
                  <a:pt x="123" y="170"/>
                  <a:pt x="121" y="290"/>
                  <a:pt x="108" y="390"/>
                </a:cubicBezTo>
                <a:cubicBezTo>
                  <a:pt x="104" y="426"/>
                  <a:pt x="85" y="476"/>
                  <a:pt x="78" y="510"/>
                </a:cubicBezTo>
                <a:cubicBezTo>
                  <a:pt x="74" y="529"/>
                  <a:pt x="60" y="564"/>
                  <a:pt x="60" y="564"/>
                </a:cubicBezTo>
                <a:cubicBezTo>
                  <a:pt x="53" y="643"/>
                  <a:pt x="61" y="609"/>
                  <a:pt x="42" y="666"/>
                </a:cubicBezTo>
                <a:cubicBezTo>
                  <a:pt x="38" y="678"/>
                  <a:pt x="42" y="698"/>
                  <a:pt x="30" y="702"/>
                </a:cubicBezTo>
                <a:cubicBezTo>
                  <a:pt x="8" y="709"/>
                  <a:pt x="18" y="705"/>
                  <a:pt x="0" y="714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>
            <a:off x="5829300" y="3714750"/>
            <a:ext cx="171450" cy="857250"/>
          </a:xfrm>
          <a:custGeom>
            <a:avLst/>
            <a:gdLst>
              <a:gd name="T0" fmla="*/ 0 w 103"/>
              <a:gd name="T1" fmla="*/ 0 h 804"/>
              <a:gd name="T2" fmla="*/ 2147483646 w 103"/>
              <a:gd name="T3" fmla="*/ 2147483646 h 804"/>
              <a:gd name="T4" fmla="*/ 2147483646 w 103"/>
              <a:gd name="T5" fmla="*/ 2147483646 h 804"/>
              <a:gd name="T6" fmla="*/ 2147483646 w 103"/>
              <a:gd name="T7" fmla="*/ 2147483646 h 804"/>
              <a:gd name="T8" fmla="*/ 2147483646 w 103"/>
              <a:gd name="T9" fmla="*/ 2147483646 h 804"/>
              <a:gd name="T10" fmla="*/ 2147483646 w 103"/>
              <a:gd name="T11" fmla="*/ 2147483646 h 8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804"/>
              <a:gd name="T20" fmla="*/ 103 w 103"/>
              <a:gd name="T21" fmla="*/ 804 h 8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804">
                <a:moveTo>
                  <a:pt x="0" y="0"/>
                </a:moveTo>
                <a:cubicBezTo>
                  <a:pt x="11" y="16"/>
                  <a:pt x="24" y="54"/>
                  <a:pt x="24" y="54"/>
                </a:cubicBezTo>
                <a:cubicBezTo>
                  <a:pt x="32" y="110"/>
                  <a:pt x="28" y="167"/>
                  <a:pt x="42" y="222"/>
                </a:cubicBezTo>
                <a:cubicBezTo>
                  <a:pt x="47" y="319"/>
                  <a:pt x="59" y="414"/>
                  <a:pt x="72" y="510"/>
                </a:cubicBezTo>
                <a:cubicBezTo>
                  <a:pt x="76" y="540"/>
                  <a:pt x="90" y="570"/>
                  <a:pt x="96" y="600"/>
                </a:cubicBezTo>
                <a:cubicBezTo>
                  <a:pt x="103" y="748"/>
                  <a:pt x="102" y="680"/>
                  <a:pt x="102" y="804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31" name="Freeform 27"/>
          <p:cNvSpPr>
            <a:spLocks/>
          </p:cNvSpPr>
          <p:nvPr/>
        </p:nvSpPr>
        <p:spPr bwMode="auto">
          <a:xfrm>
            <a:off x="5257800" y="3771900"/>
            <a:ext cx="342900" cy="800100"/>
          </a:xfrm>
          <a:custGeom>
            <a:avLst/>
            <a:gdLst>
              <a:gd name="T0" fmla="*/ 2147483646 w 240"/>
              <a:gd name="T1" fmla="*/ 2147483646 h 510"/>
              <a:gd name="T2" fmla="*/ 2147483646 w 240"/>
              <a:gd name="T3" fmla="*/ 2147483646 h 510"/>
              <a:gd name="T4" fmla="*/ 2147483646 w 240"/>
              <a:gd name="T5" fmla="*/ 2147483646 h 510"/>
              <a:gd name="T6" fmla="*/ 2147483646 w 240"/>
              <a:gd name="T7" fmla="*/ 2147483646 h 510"/>
              <a:gd name="T8" fmla="*/ 2147483646 w 240"/>
              <a:gd name="T9" fmla="*/ 2147483646 h 510"/>
              <a:gd name="T10" fmla="*/ 2147483646 w 240"/>
              <a:gd name="T11" fmla="*/ 2147483646 h 510"/>
              <a:gd name="T12" fmla="*/ 2147483646 w 240"/>
              <a:gd name="T13" fmla="*/ 2147483646 h 510"/>
              <a:gd name="T14" fmla="*/ 0 w 240"/>
              <a:gd name="T15" fmla="*/ 0 h 5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0"/>
              <a:gd name="T25" fmla="*/ 0 h 510"/>
              <a:gd name="T26" fmla="*/ 240 w 240"/>
              <a:gd name="T27" fmla="*/ 510 h 5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0" h="510">
                <a:moveTo>
                  <a:pt x="240" y="510"/>
                </a:moveTo>
                <a:cubicBezTo>
                  <a:pt x="218" y="508"/>
                  <a:pt x="195" y="510"/>
                  <a:pt x="174" y="504"/>
                </a:cubicBezTo>
                <a:cubicBezTo>
                  <a:pt x="161" y="500"/>
                  <a:pt x="162" y="476"/>
                  <a:pt x="156" y="468"/>
                </a:cubicBezTo>
                <a:cubicBezTo>
                  <a:pt x="151" y="462"/>
                  <a:pt x="144" y="460"/>
                  <a:pt x="138" y="456"/>
                </a:cubicBezTo>
                <a:cubicBezTo>
                  <a:pt x="129" y="430"/>
                  <a:pt x="117" y="410"/>
                  <a:pt x="108" y="384"/>
                </a:cubicBezTo>
                <a:cubicBezTo>
                  <a:pt x="92" y="337"/>
                  <a:pt x="88" y="282"/>
                  <a:pt x="60" y="240"/>
                </a:cubicBezTo>
                <a:cubicBezTo>
                  <a:pt x="52" y="189"/>
                  <a:pt x="38" y="140"/>
                  <a:pt x="24" y="90"/>
                </a:cubicBezTo>
                <a:cubicBezTo>
                  <a:pt x="16" y="61"/>
                  <a:pt x="0" y="30"/>
                  <a:pt x="0" y="0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1532" name="Freeform 28"/>
          <p:cNvSpPr>
            <a:spLocks/>
          </p:cNvSpPr>
          <p:nvPr/>
        </p:nvSpPr>
        <p:spPr bwMode="auto">
          <a:xfrm>
            <a:off x="6050757" y="3771900"/>
            <a:ext cx="235744" cy="800100"/>
          </a:xfrm>
          <a:custGeom>
            <a:avLst/>
            <a:gdLst>
              <a:gd name="T0" fmla="*/ 0 w 198"/>
              <a:gd name="T1" fmla="*/ 2147483646 h 526"/>
              <a:gd name="T2" fmla="*/ 2147483646 w 198"/>
              <a:gd name="T3" fmla="*/ 2147483646 h 526"/>
              <a:gd name="T4" fmla="*/ 2147483646 w 198"/>
              <a:gd name="T5" fmla="*/ 2147483646 h 526"/>
              <a:gd name="T6" fmla="*/ 2147483646 w 198"/>
              <a:gd name="T7" fmla="*/ 2147483646 h 526"/>
              <a:gd name="T8" fmla="*/ 2147483646 w 198"/>
              <a:gd name="T9" fmla="*/ 2147483646 h 526"/>
              <a:gd name="T10" fmla="*/ 2147483646 w 198"/>
              <a:gd name="T11" fmla="*/ 2147483646 h 526"/>
              <a:gd name="T12" fmla="*/ 2147483646 w 198"/>
              <a:gd name="T13" fmla="*/ 2147483646 h 526"/>
              <a:gd name="T14" fmla="*/ 2147483646 w 198"/>
              <a:gd name="T15" fmla="*/ 0 h 5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8"/>
              <a:gd name="T25" fmla="*/ 0 h 526"/>
              <a:gd name="T26" fmla="*/ 198 w 198"/>
              <a:gd name="T27" fmla="*/ 526 h 5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8" h="526">
                <a:moveTo>
                  <a:pt x="0" y="498"/>
                </a:moveTo>
                <a:cubicBezTo>
                  <a:pt x="19" y="526"/>
                  <a:pt x="27" y="523"/>
                  <a:pt x="60" y="516"/>
                </a:cubicBezTo>
                <a:cubicBezTo>
                  <a:pt x="102" y="488"/>
                  <a:pt x="97" y="448"/>
                  <a:pt x="108" y="402"/>
                </a:cubicBezTo>
                <a:cubicBezTo>
                  <a:pt x="115" y="371"/>
                  <a:pt x="126" y="356"/>
                  <a:pt x="138" y="330"/>
                </a:cubicBezTo>
                <a:cubicBezTo>
                  <a:pt x="155" y="292"/>
                  <a:pt x="146" y="301"/>
                  <a:pt x="156" y="264"/>
                </a:cubicBezTo>
                <a:cubicBezTo>
                  <a:pt x="159" y="252"/>
                  <a:pt x="168" y="228"/>
                  <a:pt x="168" y="228"/>
                </a:cubicBezTo>
                <a:cubicBezTo>
                  <a:pt x="171" y="179"/>
                  <a:pt x="171" y="141"/>
                  <a:pt x="186" y="96"/>
                </a:cubicBezTo>
                <a:cubicBezTo>
                  <a:pt x="191" y="64"/>
                  <a:pt x="198" y="32"/>
                  <a:pt x="198" y="0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</a:p>
        </p:txBody>
      </p:sp>
      <p:sp>
        <p:nvSpPr>
          <p:cNvPr id="1947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D54684A-9A5C-4291-80B5-92E5CA876A6A}" type="slidenum">
              <a:rPr lang="en-US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15</a:t>
            </a:fld>
            <a:endParaRPr lang="en-US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240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22" grpId="0" animBg="1"/>
      <p:bldP spid="21525" grpId="0" animBg="1"/>
      <p:bldP spid="21526" grpId="0" animBg="1"/>
      <p:bldP spid="21530" grpId="0" animBg="1"/>
      <p:bldP spid="21531" grpId="0" animBg="1"/>
      <p:bldP spid="215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14300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Impulse Conduction &amp; the ECG</a:t>
            </a:r>
          </a:p>
        </p:txBody>
      </p:sp>
      <p:pic>
        <p:nvPicPr>
          <p:cNvPr id="21507" name="Picture 34" descr="Conductionand Hear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2019" y="2343150"/>
            <a:ext cx="2690813" cy="3143250"/>
          </a:xfrm>
        </p:spPr>
      </p:pic>
      <p:sp>
        <p:nvSpPr>
          <p:cNvPr id="81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28750" y="2057400"/>
            <a:ext cx="3143250" cy="3429000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Sinoatrial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node</a:t>
            </a:r>
          </a:p>
          <a:p>
            <a:pPr algn="ctr">
              <a:buFontTx/>
              <a:buNone/>
              <a:defRPr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AV node</a:t>
            </a:r>
          </a:p>
          <a:p>
            <a:pPr algn="ctr">
              <a:buFontTx/>
              <a:buNone/>
              <a:defRPr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Bundle of His</a:t>
            </a:r>
          </a:p>
          <a:p>
            <a:pPr algn="ctr">
              <a:buFontTx/>
              <a:buNone/>
              <a:defRPr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Bundle Branches</a:t>
            </a:r>
          </a:p>
          <a:p>
            <a:pPr algn="ctr">
              <a:buFontTx/>
              <a:buNone/>
              <a:defRPr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Purkinje fibers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971800" y="25146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971800" y="337185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954740" y="428625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941093" y="51435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4914900" y="3543300"/>
            <a:ext cx="228600" cy="51435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5143500" y="4171950"/>
            <a:ext cx="285750" cy="1143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66" name="Freeform 26"/>
          <p:cNvSpPr>
            <a:spLocks/>
          </p:cNvSpPr>
          <p:nvPr/>
        </p:nvSpPr>
        <p:spPr bwMode="auto">
          <a:xfrm>
            <a:off x="5000626" y="4271963"/>
            <a:ext cx="402431" cy="828675"/>
          </a:xfrm>
          <a:custGeom>
            <a:avLst/>
            <a:gdLst>
              <a:gd name="T0" fmla="*/ 2147483646 w 338"/>
              <a:gd name="T1" fmla="*/ 2147483646 h 696"/>
              <a:gd name="T2" fmla="*/ 2147483646 w 338"/>
              <a:gd name="T3" fmla="*/ 2147483646 h 696"/>
              <a:gd name="T4" fmla="*/ 2147483646 w 338"/>
              <a:gd name="T5" fmla="*/ 2147483646 h 696"/>
              <a:gd name="T6" fmla="*/ 2147483646 w 338"/>
              <a:gd name="T7" fmla="*/ 2147483646 h 696"/>
              <a:gd name="T8" fmla="*/ 0 w 338"/>
              <a:gd name="T9" fmla="*/ 0 h 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8"/>
              <a:gd name="T16" fmla="*/ 0 h 696"/>
              <a:gd name="T17" fmla="*/ 338 w 338"/>
              <a:gd name="T18" fmla="*/ 696 h 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8" h="696">
                <a:moveTo>
                  <a:pt x="336" y="84"/>
                </a:moveTo>
                <a:cubicBezTo>
                  <a:pt x="289" y="271"/>
                  <a:pt x="338" y="550"/>
                  <a:pt x="192" y="696"/>
                </a:cubicBezTo>
                <a:cubicBezTo>
                  <a:pt x="180" y="688"/>
                  <a:pt x="164" y="684"/>
                  <a:pt x="156" y="672"/>
                </a:cubicBezTo>
                <a:cubicBezTo>
                  <a:pt x="140" y="646"/>
                  <a:pt x="115" y="564"/>
                  <a:pt x="108" y="528"/>
                </a:cubicBezTo>
                <a:cubicBezTo>
                  <a:pt x="72" y="350"/>
                  <a:pt x="0" y="184"/>
                  <a:pt x="0" y="0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67" name="Freeform 27"/>
          <p:cNvSpPr>
            <a:spLocks/>
          </p:cNvSpPr>
          <p:nvPr/>
        </p:nvSpPr>
        <p:spPr bwMode="auto">
          <a:xfrm>
            <a:off x="5572125" y="4229100"/>
            <a:ext cx="357188" cy="800100"/>
          </a:xfrm>
          <a:custGeom>
            <a:avLst/>
            <a:gdLst>
              <a:gd name="T0" fmla="*/ 0 w 300"/>
              <a:gd name="T1" fmla="*/ 2147483646 h 672"/>
              <a:gd name="T2" fmla="*/ 2147483646 w 300"/>
              <a:gd name="T3" fmla="*/ 2147483646 h 672"/>
              <a:gd name="T4" fmla="*/ 2147483646 w 300"/>
              <a:gd name="T5" fmla="*/ 2147483646 h 672"/>
              <a:gd name="T6" fmla="*/ 2147483646 w 300"/>
              <a:gd name="T7" fmla="*/ 2147483646 h 672"/>
              <a:gd name="T8" fmla="*/ 2147483646 w 300"/>
              <a:gd name="T9" fmla="*/ 2147483646 h 672"/>
              <a:gd name="T10" fmla="*/ 2147483646 w 300"/>
              <a:gd name="T11" fmla="*/ 2147483646 h 672"/>
              <a:gd name="T12" fmla="*/ 2147483646 w 300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672"/>
              <a:gd name="T23" fmla="*/ 300 w 300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672">
                <a:moveTo>
                  <a:pt x="0" y="60"/>
                </a:moveTo>
                <a:cubicBezTo>
                  <a:pt x="66" y="257"/>
                  <a:pt x="0" y="493"/>
                  <a:pt x="120" y="672"/>
                </a:cubicBezTo>
                <a:cubicBezTo>
                  <a:pt x="186" y="656"/>
                  <a:pt x="183" y="650"/>
                  <a:pt x="204" y="588"/>
                </a:cubicBezTo>
                <a:cubicBezTo>
                  <a:pt x="208" y="536"/>
                  <a:pt x="208" y="484"/>
                  <a:pt x="216" y="432"/>
                </a:cubicBezTo>
                <a:cubicBezTo>
                  <a:pt x="220" y="407"/>
                  <a:pt x="232" y="384"/>
                  <a:pt x="240" y="360"/>
                </a:cubicBezTo>
                <a:cubicBezTo>
                  <a:pt x="261" y="297"/>
                  <a:pt x="267" y="221"/>
                  <a:pt x="276" y="156"/>
                </a:cubicBezTo>
                <a:cubicBezTo>
                  <a:pt x="283" y="103"/>
                  <a:pt x="300" y="52"/>
                  <a:pt x="300" y="0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5529262" y="3080148"/>
            <a:ext cx="471488" cy="120253"/>
          </a:xfrm>
          <a:custGeom>
            <a:avLst/>
            <a:gdLst>
              <a:gd name="T0" fmla="*/ 0 w 372"/>
              <a:gd name="T1" fmla="*/ 2147483646 h 111"/>
              <a:gd name="T2" fmla="*/ 2147483646 w 372"/>
              <a:gd name="T3" fmla="*/ 2147483646 h 111"/>
              <a:gd name="T4" fmla="*/ 2147483646 w 372"/>
              <a:gd name="T5" fmla="*/ 2147483646 h 111"/>
              <a:gd name="T6" fmla="*/ 0 60000 65536"/>
              <a:gd name="T7" fmla="*/ 0 60000 65536"/>
              <a:gd name="T8" fmla="*/ 0 60000 65536"/>
              <a:gd name="T9" fmla="*/ 0 w 372"/>
              <a:gd name="T10" fmla="*/ 0 h 111"/>
              <a:gd name="T11" fmla="*/ 372 w 372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111">
                <a:moveTo>
                  <a:pt x="0" y="65"/>
                </a:moveTo>
                <a:cubicBezTo>
                  <a:pt x="44" y="0"/>
                  <a:pt x="53" y="16"/>
                  <a:pt x="132" y="29"/>
                </a:cubicBezTo>
                <a:cubicBezTo>
                  <a:pt x="186" y="111"/>
                  <a:pt x="278" y="77"/>
                  <a:pt x="372" y="77"/>
                </a:cubicBezTo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V="1">
            <a:off x="6000750" y="2171700"/>
            <a:ext cx="285750" cy="108585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6286500" y="2228850"/>
            <a:ext cx="114300" cy="10287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</a:p>
        </p:txBody>
      </p:sp>
      <p:sp>
        <p:nvSpPr>
          <p:cNvPr id="21522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3D9E190-BF07-45C5-B8B7-1FE6BB93B8F9}" type="slidenum">
              <a:rPr lang="en-US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16</a:t>
            </a:fld>
            <a:endParaRPr lang="en-US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279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  <p:bldP spid="35864" grpId="0" animBg="1"/>
      <p:bldP spid="35865" grpId="0" animBg="1"/>
      <p:bldP spid="35866" grpId="0" animBg="1"/>
      <p:bldP spid="35867" grpId="0" animBg="1"/>
      <p:bldP spid="35869" grpId="0" animBg="1"/>
      <p:bldP spid="35871" grpId="0" animBg="1"/>
      <p:bldP spid="358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541" y="857250"/>
            <a:ext cx="2538413" cy="857250"/>
          </a:xfrm>
        </p:spPr>
        <p:txBody>
          <a:bodyPr/>
          <a:lstStyle/>
          <a:p>
            <a:pPr algn="l" rtl="0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“PQRST”</a:t>
            </a:r>
          </a:p>
        </p:txBody>
      </p:sp>
      <p:pic>
        <p:nvPicPr>
          <p:cNvPr id="23555" name="Picture 5" descr="Conductionand Hear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6160" y="1983581"/>
            <a:ext cx="2103834" cy="2457450"/>
          </a:xfrm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19538" y="575867"/>
            <a:ext cx="4343400" cy="857250"/>
          </a:xfrm>
        </p:spPr>
        <p:txBody>
          <a:bodyPr>
            <a:normAutofit/>
          </a:bodyPr>
          <a:lstStyle/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wave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Atrial 	                                         		  depolarization</a:t>
            </a:r>
          </a:p>
          <a:p>
            <a:pPr algn="l" rtl="0"/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919538" y="2418417"/>
            <a:ext cx="37635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 wave </a:t>
            </a: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Ventricular repolarization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947351" y="1433117"/>
            <a:ext cx="3543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QRS </a:t>
            </a: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Ventricular 	      depolarization</a:t>
            </a:r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2228851" y="2362200"/>
            <a:ext cx="354806" cy="409575"/>
          </a:xfrm>
          <a:custGeom>
            <a:avLst/>
            <a:gdLst>
              <a:gd name="T0" fmla="*/ 2147483646 w 224"/>
              <a:gd name="T1" fmla="*/ 2147483646 h 332"/>
              <a:gd name="T2" fmla="*/ 2147483646 w 224"/>
              <a:gd name="T3" fmla="*/ 2147483646 h 332"/>
              <a:gd name="T4" fmla="*/ 2147483646 w 224"/>
              <a:gd name="T5" fmla="*/ 2147483646 h 332"/>
              <a:gd name="T6" fmla="*/ 2147483646 w 224"/>
              <a:gd name="T7" fmla="*/ 2147483646 h 332"/>
              <a:gd name="T8" fmla="*/ 2147483646 w 224"/>
              <a:gd name="T9" fmla="*/ 2147483646 h 332"/>
              <a:gd name="T10" fmla="*/ 2147483646 w 224"/>
              <a:gd name="T11" fmla="*/ 2147483646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332"/>
              <a:gd name="T20" fmla="*/ 224 w 224"/>
              <a:gd name="T21" fmla="*/ 332 h 3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332">
                <a:moveTo>
                  <a:pt x="106" y="27"/>
                </a:moveTo>
                <a:cubicBezTo>
                  <a:pt x="52" y="64"/>
                  <a:pt x="22" y="110"/>
                  <a:pt x="2" y="171"/>
                </a:cubicBezTo>
                <a:cubicBezTo>
                  <a:pt x="13" y="256"/>
                  <a:pt x="0" y="299"/>
                  <a:pt x="80" y="328"/>
                </a:cubicBezTo>
                <a:cubicBezTo>
                  <a:pt x="203" y="312"/>
                  <a:pt x="197" y="332"/>
                  <a:pt x="224" y="223"/>
                </a:cubicBezTo>
                <a:cubicBezTo>
                  <a:pt x="215" y="159"/>
                  <a:pt x="219" y="94"/>
                  <a:pt x="159" y="54"/>
                </a:cubicBezTo>
                <a:cubicBezTo>
                  <a:pt x="76" y="0"/>
                  <a:pt x="145" y="69"/>
                  <a:pt x="106" y="27"/>
                </a:cubicBezTo>
                <a:close/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2628901" y="1800225"/>
            <a:ext cx="469106" cy="1314450"/>
          </a:xfrm>
          <a:custGeom>
            <a:avLst/>
            <a:gdLst>
              <a:gd name="T0" fmla="*/ 2147483646 w 224"/>
              <a:gd name="T1" fmla="*/ 2147483646 h 332"/>
              <a:gd name="T2" fmla="*/ 2147483646 w 224"/>
              <a:gd name="T3" fmla="*/ 2147483646 h 332"/>
              <a:gd name="T4" fmla="*/ 2147483646 w 224"/>
              <a:gd name="T5" fmla="*/ 2147483646 h 332"/>
              <a:gd name="T6" fmla="*/ 2147483646 w 224"/>
              <a:gd name="T7" fmla="*/ 2147483646 h 332"/>
              <a:gd name="T8" fmla="*/ 2147483646 w 224"/>
              <a:gd name="T9" fmla="*/ 2147483646 h 332"/>
              <a:gd name="T10" fmla="*/ 2147483646 w 224"/>
              <a:gd name="T11" fmla="*/ 2147483646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332"/>
              <a:gd name="T20" fmla="*/ 224 w 224"/>
              <a:gd name="T21" fmla="*/ 332 h 3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332">
                <a:moveTo>
                  <a:pt x="106" y="27"/>
                </a:moveTo>
                <a:cubicBezTo>
                  <a:pt x="52" y="64"/>
                  <a:pt x="22" y="110"/>
                  <a:pt x="2" y="171"/>
                </a:cubicBezTo>
                <a:cubicBezTo>
                  <a:pt x="13" y="256"/>
                  <a:pt x="0" y="299"/>
                  <a:pt x="80" y="328"/>
                </a:cubicBezTo>
                <a:cubicBezTo>
                  <a:pt x="203" y="312"/>
                  <a:pt x="197" y="332"/>
                  <a:pt x="224" y="223"/>
                </a:cubicBezTo>
                <a:cubicBezTo>
                  <a:pt x="215" y="159"/>
                  <a:pt x="219" y="94"/>
                  <a:pt x="159" y="54"/>
                </a:cubicBezTo>
                <a:cubicBezTo>
                  <a:pt x="76" y="0"/>
                  <a:pt x="145" y="69"/>
                  <a:pt x="106" y="27"/>
                </a:cubicBezTo>
                <a:close/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0493" name="Freeform 13"/>
          <p:cNvSpPr>
            <a:spLocks/>
          </p:cNvSpPr>
          <p:nvPr/>
        </p:nvSpPr>
        <p:spPr bwMode="auto">
          <a:xfrm>
            <a:off x="3188495" y="2143125"/>
            <a:ext cx="469106" cy="628650"/>
          </a:xfrm>
          <a:custGeom>
            <a:avLst/>
            <a:gdLst>
              <a:gd name="T0" fmla="*/ 2147483646 w 224"/>
              <a:gd name="T1" fmla="*/ 2147483646 h 332"/>
              <a:gd name="T2" fmla="*/ 2147483646 w 224"/>
              <a:gd name="T3" fmla="*/ 2147483646 h 332"/>
              <a:gd name="T4" fmla="*/ 2147483646 w 224"/>
              <a:gd name="T5" fmla="*/ 2147483646 h 332"/>
              <a:gd name="T6" fmla="*/ 2147483646 w 224"/>
              <a:gd name="T7" fmla="*/ 2147483646 h 332"/>
              <a:gd name="T8" fmla="*/ 2147483646 w 224"/>
              <a:gd name="T9" fmla="*/ 2147483646 h 332"/>
              <a:gd name="T10" fmla="*/ 2147483646 w 224"/>
              <a:gd name="T11" fmla="*/ 2147483646 h 3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332"/>
              <a:gd name="T20" fmla="*/ 224 w 224"/>
              <a:gd name="T21" fmla="*/ 332 h 3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332">
                <a:moveTo>
                  <a:pt x="106" y="27"/>
                </a:moveTo>
                <a:cubicBezTo>
                  <a:pt x="52" y="64"/>
                  <a:pt x="22" y="110"/>
                  <a:pt x="2" y="171"/>
                </a:cubicBezTo>
                <a:cubicBezTo>
                  <a:pt x="13" y="256"/>
                  <a:pt x="0" y="299"/>
                  <a:pt x="80" y="328"/>
                </a:cubicBezTo>
                <a:cubicBezTo>
                  <a:pt x="203" y="312"/>
                  <a:pt x="197" y="332"/>
                  <a:pt x="224" y="223"/>
                </a:cubicBezTo>
                <a:cubicBezTo>
                  <a:pt x="215" y="159"/>
                  <a:pt x="219" y="94"/>
                  <a:pt x="159" y="54"/>
                </a:cubicBezTo>
                <a:cubicBezTo>
                  <a:pt x="76" y="0"/>
                  <a:pt x="145" y="69"/>
                  <a:pt x="106" y="27"/>
                </a:cubicBezTo>
                <a:close/>
              </a:path>
            </a:pathLst>
          </a:custGeom>
          <a:noFill/>
          <a:ln w="57150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pic>
        <p:nvPicPr>
          <p:cNvPr id="23562" name="Picture 2" descr="ØµÙØ±Ø© Ø°Ø§Øª ØµÙØ©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29" y="3537347"/>
            <a:ext cx="2484834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</a:p>
        </p:txBody>
      </p:sp>
      <p:sp>
        <p:nvSpPr>
          <p:cNvPr id="2356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4768649-689A-4EB6-A90C-C909DAA4461D}" type="slidenum">
              <a:rPr lang="en-US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en-US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131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  <p:bldP spid="20486" grpId="0" autoUpdateAnimBg="0"/>
      <p:bldP spid="20487" grpId="0" autoUpdateAnimBg="0"/>
      <p:bldP spid="20488" grpId="0" animBg="1"/>
      <p:bldP spid="20492" grpId="0" animBg="1"/>
      <p:bldP spid="204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66" y="782241"/>
            <a:ext cx="2808684" cy="857251"/>
          </a:xfrm>
        </p:spPr>
        <p:txBody>
          <a:bodyPr/>
          <a:lstStyle/>
          <a:p>
            <a:pPr algn="l"/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 Interval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9466" y="1485900"/>
            <a:ext cx="3200400" cy="2428875"/>
          </a:xfrm>
        </p:spPr>
        <p:txBody>
          <a:bodyPr>
            <a:noAutofit/>
          </a:bodyPr>
          <a:lstStyle/>
          <a:p>
            <a:pPr algn="ctr" rtl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Atrial depolarization </a:t>
            </a:r>
          </a:p>
          <a:p>
            <a:pPr algn="ctr" rtl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 rtl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in AV junction</a:t>
            </a:r>
          </a:p>
          <a:p>
            <a:pPr algn="ctr" rtl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(AV node/Bundle of His)</a:t>
            </a:r>
          </a:p>
          <a:p>
            <a:pPr algn="l" rtl="0">
              <a:lnSpc>
                <a:spcPct val="110000"/>
              </a:lnSpc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(delay allows time for the atria to contract before the ventricles contract)</a:t>
            </a:r>
          </a:p>
        </p:txBody>
      </p:sp>
      <p:pic>
        <p:nvPicPr>
          <p:cNvPr id="25604" name="Picture 7" descr="Conductionand Hea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7776" y="1052513"/>
            <a:ext cx="2446735" cy="2857500"/>
          </a:xfrm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5813822" y="1593056"/>
            <a:ext cx="4572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</a:p>
        </p:txBody>
      </p:sp>
      <p:sp>
        <p:nvSpPr>
          <p:cNvPr id="25608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54E3811-8A85-44C2-956F-DB25BCA87CDE}" type="slidenum">
              <a:rPr lang="en-US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18</a:t>
            </a:fld>
            <a:endParaRPr lang="en-US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668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19" y="1593057"/>
            <a:ext cx="2185988" cy="23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992167"/>
            <a:ext cx="2107406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42" y="1631157"/>
            <a:ext cx="1207294" cy="23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030" y="3992167"/>
            <a:ext cx="1635919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36" y="1652588"/>
            <a:ext cx="2436019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36" y="4099322"/>
            <a:ext cx="1750219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1406112" y="1052513"/>
            <a:ext cx="620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 ECG traces looks like recovery wave</a:t>
            </a:r>
            <a:endParaRPr lang="en-US" altLang="ar-SA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27658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2E2960B-5136-40C5-A773-C60C97420EF3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19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9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33265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rtl="0">
              <a:buAutoNum type="arabicPeriod" startAt="2"/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Doppler technique</a:t>
            </a:r>
          </a:p>
          <a:p>
            <a:pPr algn="l" rtl="0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Which  is used to measure blood flow.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67544" y="1268760"/>
            <a:ext cx="7848872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Apparent change in received frequency due to a relative motion between a sound source and sound receiver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9512" y="22562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If a source of sound of frequency fₒ moves towards the listener, the waves begin to catch up with each other. 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 wavelength gets shorter and so the frequency gets higher – the sound has a higher pitch.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And a lower pitch when it is moving away from him.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734481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4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598885" y="302066"/>
            <a:ext cx="7021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wave: atrial depolarization </a:t>
            </a:r>
          </a:p>
        </p:txBody>
      </p:sp>
      <p:pic>
        <p:nvPicPr>
          <p:cNvPr id="28675" name="Picture 2" descr="C:\Users\user\Desktop\Wav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68560"/>
            <a:ext cx="2591991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79512" y="3267617"/>
            <a:ext cx="8964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wave: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ventricular repolarization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positive deflection, since repolarization is in opposite direction)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28679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859438A-A271-4E84-8B03-016F7A1DEFC9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20</a:t>
            </a:fld>
            <a:endParaRPr lang="ar-SA" altLang="ar-SA" sz="900">
              <a:solidFill>
                <a:srgbClr val="898989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763731"/>
            <a:ext cx="70211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QRS complex: (&lt;120ms)(0.12sec)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◘   Q wave: first downward (negative) deflection (not always present) ~ septal depolarization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◘   R wave: upward (positive) deflection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◘   S wave: downward (negative) deflection following an R wave 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4651385"/>
            <a:ext cx="5256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interval: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(120-200ms) (0.12-0.20 sec)time between beginning of P wave and beginning of QRS complex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834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3264" y="318510"/>
            <a:ext cx="8373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segment: time between QRS complex and start of T wave (plateau phase of cardiac muscle)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QT interval: ~400ms - time between beginning of QRS complex and end of T wave</a:t>
            </a:r>
          </a:p>
        </p:txBody>
      </p:sp>
      <p:pic>
        <p:nvPicPr>
          <p:cNvPr id="29699" name="صورة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8170"/>
            <a:ext cx="9036496" cy="46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29701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696D3E2-7878-4BFB-822D-D3B024BB1867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21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5904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0" y="1346459"/>
            <a:ext cx="88204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baseline</a:t>
            </a: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it is the line that would be perfectly straight and horizontal if not for those vertical deflections.  This is called the </a:t>
            </a:r>
            <a:r>
              <a:rPr lang="en-US" altLang="ar-S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isoelectric line</a:t>
            </a:r>
            <a:endParaRPr lang="ar-IQ" altLang="ar-S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مستطيل 3"/>
          <p:cNvSpPr>
            <a:spLocks noChangeArrowheads="1"/>
          </p:cNvSpPr>
          <p:nvPr/>
        </p:nvSpPr>
        <p:spPr bwMode="auto">
          <a:xfrm>
            <a:off x="762472" y="787579"/>
            <a:ext cx="8057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ECG is printed on paper covered with a grid of squares. </a:t>
            </a:r>
          </a:p>
        </p:txBody>
      </p:sp>
      <p:sp>
        <p:nvSpPr>
          <p:cNvPr id="30724" name="Rectangle 2"/>
          <p:cNvSpPr txBox="1">
            <a:spLocks noChangeArrowheads="1"/>
          </p:cNvSpPr>
          <p:nvPr/>
        </p:nvSpPr>
        <p:spPr bwMode="auto">
          <a:xfrm>
            <a:off x="1043608" y="278507"/>
            <a:ext cx="6172200" cy="3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ECG Paper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87129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University of </a:t>
            </a:r>
            <a:r>
              <a:rPr lang="en-US" dirty="0" err="1"/>
              <a:t>Basrah</a:t>
            </a:r>
            <a:r>
              <a:rPr lang="en-US" dirty="0"/>
              <a:t>-College of Medicine-Physiology Department</a:t>
            </a:r>
            <a:endParaRPr lang="ar-SA" dirty="0"/>
          </a:p>
        </p:txBody>
      </p:sp>
      <p:sp>
        <p:nvSpPr>
          <p:cNvPr id="30727" name="عنصر نائب لرقم الشريحة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B01D33A-12FD-4266-82F9-0B1449AEAE04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22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961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nsr-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4" y="4886325"/>
            <a:ext cx="8066372" cy="117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04" y="289992"/>
            <a:ext cx="6172200" cy="475059"/>
          </a:xfrm>
        </p:spPr>
        <p:txBody>
          <a:bodyPr/>
          <a:lstStyle/>
          <a:p>
            <a:pPr algn="l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ECG Paper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47332" y="788863"/>
            <a:ext cx="4368684" cy="1051322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Horizontally</a:t>
            </a:r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small box - 0.04 s</a:t>
            </a:r>
          </a:p>
          <a:p>
            <a:pPr lvl="1" algn="l" rtl="0"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large box - 0.20 s </a:t>
            </a:r>
          </a:p>
        </p:txBody>
      </p:sp>
      <p:pic>
        <p:nvPicPr>
          <p:cNvPr id="31749" name="Picture 5" descr="EKG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60" y="2542003"/>
            <a:ext cx="3439716" cy="243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950619" y="4944472"/>
            <a:ext cx="204788" cy="228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SA" sz="1350">
              <a:latin typeface="Arial" panose="020B0604020202020204" pitchFamily="34" charset="0"/>
            </a:endParaRPr>
          </a:p>
        </p:txBody>
      </p:sp>
      <p:sp>
        <p:nvSpPr>
          <p:cNvPr id="24583" name="مستطيل 1"/>
          <p:cNvSpPr>
            <a:spLocks noChangeArrowheads="1"/>
          </p:cNvSpPr>
          <p:nvPr/>
        </p:nvSpPr>
        <p:spPr bwMode="auto">
          <a:xfrm>
            <a:off x="5053013" y="935327"/>
            <a:ext cx="40617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indent="-4572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Vertically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small box – 0.1mV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large box - 0.5 mV</a:t>
            </a:r>
          </a:p>
        </p:txBody>
      </p:sp>
      <p:sp>
        <p:nvSpPr>
          <p:cNvPr id="8" name="مستطيل 1"/>
          <p:cNvSpPr>
            <a:spLocks noChangeArrowheads="1"/>
          </p:cNvSpPr>
          <p:nvPr/>
        </p:nvSpPr>
        <p:spPr bwMode="auto">
          <a:xfrm>
            <a:off x="-79350" y="2246531"/>
            <a:ext cx="5659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five small squares on the paper form a larger square.  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width of a single small square on ECG paper represents 0.04 seconds.  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successfully interpret ECGs, you must have this value committed to memory.   </a:t>
            </a:r>
            <a:endParaRPr lang="ar-IQ" alt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1754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67B0140-C107-49F7-852C-344B8839306B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23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4534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3" grpId="0" animBg="1"/>
      <p:bldP spid="245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10391"/>
            <a:ext cx="6172200" cy="857250"/>
          </a:xfrm>
        </p:spPr>
        <p:txBody>
          <a:bodyPr/>
          <a:lstStyle/>
          <a:p>
            <a:pPr algn="l" rtl="0"/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Rhythm Analysis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405213" y="880496"/>
            <a:ext cx="5229173" cy="1753790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	Calculate rate.</a:t>
            </a:r>
          </a:p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	Determine regularity.</a:t>
            </a:r>
          </a:p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	Assess the P waves.</a:t>
            </a:r>
          </a:p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	Determine PR interval.</a:t>
            </a:r>
          </a:p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	Determine QRS duration.</a:t>
            </a: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141461" y="1675394"/>
            <a:ext cx="3316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ECG Paper (count)</a:t>
            </a:r>
            <a:endParaRPr lang="ar-IQ" altLang="ar-S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2"/>
          <p:cNvSpPr txBox="1">
            <a:spLocks noChangeArrowheads="1"/>
          </p:cNvSpPr>
          <p:nvPr/>
        </p:nvSpPr>
        <p:spPr bwMode="auto">
          <a:xfrm>
            <a:off x="190500" y="178109"/>
            <a:ext cx="7477844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Rhythm calculation and Interpretation 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1" y="3429000"/>
            <a:ext cx="867901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90500" y="5151815"/>
            <a:ext cx="87739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Char char="•"/>
            </a:pPr>
            <a:r>
              <a:rPr lang="en-US" alt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3 seconds (15 large boxes) is marked by a vertical line.</a:t>
            </a:r>
          </a:p>
          <a:p>
            <a:pPr algn="l" rtl="0">
              <a:spcBef>
                <a:spcPct val="0"/>
              </a:spcBef>
              <a:buFontTx/>
              <a:buChar char="•"/>
            </a:pPr>
            <a:r>
              <a:rPr lang="en-US" alt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helps when calculating the heart rate.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the following strips are not marked but all are 6 seconds long.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3801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F19BA32-CA75-4491-A884-B9F390806E63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24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9668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85" y="-25014"/>
            <a:ext cx="6172200" cy="683420"/>
          </a:xfrm>
        </p:spPr>
        <p:txBody>
          <a:bodyPr>
            <a:normAutofit/>
          </a:bodyPr>
          <a:lstStyle/>
          <a:p>
            <a:pPr algn="l"/>
            <a:r>
              <a:rPr lang="ar-IQ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Calculate Rate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693071"/>
            <a:ext cx="9036495" cy="1674019"/>
          </a:xfrm>
        </p:spPr>
        <p:txBody>
          <a:bodyPr>
            <a:noAutofit/>
          </a:bodyPr>
          <a:lstStyle/>
          <a:p>
            <a:pPr algn="l" rtl="0"/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the number of QRS complexes over a 6 second interval. </a:t>
            </a:r>
          </a:p>
          <a:p>
            <a:pPr algn="l" rtl="0"/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by 10 to determine heart rate. (since 6 seconds times 10 is 60 seconds or 1 minute).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Interpretation? 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7486650" y="2114550"/>
            <a:ext cx="0" cy="28575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4514850" y="2114550"/>
            <a:ext cx="0" cy="28575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657350" y="2114550"/>
            <a:ext cx="0" cy="28575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046344" y="3931425"/>
            <a:ext cx="2914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 = 90 bpm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396217" y="1147943"/>
            <a:ext cx="4086225" cy="5978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752725" y="859787"/>
            <a:ext cx="742950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3 sec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4569743" y="1177834"/>
            <a:ext cx="424847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600700" y="781942"/>
            <a:ext cx="742950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3 sec</a:t>
            </a:r>
          </a:p>
        </p:txBody>
      </p:sp>
      <p:pic>
        <p:nvPicPr>
          <p:cNvPr id="35852" name="Picture 12" descr="nsr-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5" y="1300683"/>
            <a:ext cx="8492430" cy="137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مستطيل 1"/>
          <p:cNvSpPr>
            <a:spLocks noChangeArrowheads="1"/>
          </p:cNvSpPr>
          <p:nvPr/>
        </p:nvSpPr>
        <p:spPr bwMode="auto">
          <a:xfrm>
            <a:off x="425274" y="59332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1 </a:t>
            </a:r>
            <a:endParaRPr lang="ar-IQ" alt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4" name="مستطيل 7"/>
          <p:cNvSpPr>
            <a:spLocks noChangeArrowheads="1"/>
          </p:cNvSpPr>
          <p:nvPr/>
        </p:nvSpPr>
        <p:spPr bwMode="auto">
          <a:xfrm>
            <a:off x="525594" y="4517491"/>
            <a:ext cx="8292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method works well for both regular and irregular rhythms. </a:t>
            </a:r>
          </a:p>
        </p:txBody>
      </p:sp>
      <p:sp>
        <p:nvSpPr>
          <p:cNvPr id="35855" name="مستطيل 2"/>
          <p:cNvSpPr>
            <a:spLocks noChangeArrowheads="1"/>
          </p:cNvSpPr>
          <p:nvPr/>
        </p:nvSpPr>
        <p:spPr bwMode="auto">
          <a:xfrm>
            <a:off x="58123" y="4970203"/>
            <a:ext cx="7976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image, we can count 7 QRS complexes, so the heart rate is 70.</a:t>
            </a:r>
            <a:endParaRPr lang="ar-IQ" altLang="ar-S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53127"/>
            <a:ext cx="8206655" cy="172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5858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25B0699-20F1-4D79-BAB4-B27535CBD7E4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25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812816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944166"/>
            <a:ext cx="3577829" cy="857250"/>
          </a:xfrm>
        </p:spPr>
        <p:txBody>
          <a:bodyPr/>
          <a:lstStyle/>
          <a:p>
            <a:pPr algn="l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Calculate Rate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372371"/>
            <a:ext cx="8507288" cy="1379934"/>
          </a:xfrm>
        </p:spPr>
        <p:txBody>
          <a:bodyPr>
            <a:noAutofit/>
          </a:bodyPr>
          <a:lstStyle/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R wave that lands on a bold line.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the no. of large boxes to the next R wave. </a:t>
            </a:r>
          </a:p>
          <a:p>
            <a:pPr lvl="1" algn="l" rtl="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second R wave is 1 large box away the rate is 300, 2 boxes - 150, 3 boxes - 100, 4 boxes - 75, etc.  (count)</a:t>
            </a:r>
          </a:p>
          <a:p>
            <a:pPr algn="l" rtl="0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2" name="Picture 27" descr="300,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06" y="172642"/>
            <a:ext cx="2971800" cy="169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28"/>
          <p:cNvSpPr txBox="1">
            <a:spLocks noChangeArrowheads="1"/>
          </p:cNvSpPr>
          <p:nvPr/>
        </p:nvSpPr>
        <p:spPr bwMode="auto">
          <a:xfrm>
            <a:off x="5664398" y="1919581"/>
            <a:ext cx="1283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R wave</a:t>
            </a:r>
          </a:p>
        </p:txBody>
      </p:sp>
      <p:sp>
        <p:nvSpPr>
          <p:cNvPr id="37894" name="Line 29"/>
          <p:cNvSpPr>
            <a:spLocks noChangeShapeType="1"/>
          </p:cNvSpPr>
          <p:nvPr/>
        </p:nvSpPr>
        <p:spPr bwMode="auto">
          <a:xfrm flipH="1" flipV="1">
            <a:off x="5205413" y="1762721"/>
            <a:ext cx="428625" cy="194072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7895" name="مستطيل 1"/>
          <p:cNvSpPr>
            <a:spLocks noChangeArrowheads="1"/>
          </p:cNvSpPr>
          <p:nvPr/>
        </p:nvSpPr>
        <p:spPr bwMode="auto">
          <a:xfrm>
            <a:off x="1547813" y="185975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 2 </a:t>
            </a: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2" y="4167883"/>
            <a:ext cx="2980072" cy="24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7898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5681486-65FA-454B-AC22-641A8AE1F2A8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26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99876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sr-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7806"/>
            <a:ext cx="82089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257374"/>
            <a:ext cx="6172200" cy="421481"/>
          </a:xfrm>
        </p:spPr>
        <p:txBody>
          <a:bodyPr>
            <a:noAutofit/>
          </a:bodyPr>
          <a:lstStyle/>
          <a:p>
            <a:pPr algn="l"/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Step 1: Calculate Rate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idx="1"/>
          </p:nvPr>
        </p:nvSpPr>
        <p:spPr>
          <a:xfrm>
            <a:off x="400050" y="2996805"/>
            <a:ext cx="7319963" cy="149304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l" rtl="0"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Memorize the sequence:</a:t>
            </a:r>
          </a:p>
          <a:p>
            <a:pPr lvl="1" algn="ctr" rtl="0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300 - 150 - 100 - 75 - 60 - 50</a:t>
            </a:r>
          </a:p>
          <a:p>
            <a:pPr algn="l" rtl="0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Interpretation?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627784" y="1497806"/>
            <a:ext cx="0" cy="253604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800350" y="1403925"/>
            <a:ext cx="22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300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094741" y="1474117"/>
            <a:ext cx="22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336132" y="1337073"/>
            <a:ext cx="22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630523" y="1337073"/>
            <a:ext cx="22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 75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844087" y="1262282"/>
            <a:ext cx="22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 60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057650" y="1337073"/>
            <a:ext cx="22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 50</a:t>
            </a:r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>
            <a:off x="3600450" y="2571750"/>
            <a:ext cx="0" cy="1714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3771900" y="2571750"/>
            <a:ext cx="0" cy="1714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4000500" y="2571750"/>
            <a:ext cx="0" cy="1714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9951" name="Line 17"/>
          <p:cNvSpPr>
            <a:spLocks noChangeShapeType="1"/>
          </p:cNvSpPr>
          <p:nvPr/>
        </p:nvSpPr>
        <p:spPr bwMode="auto">
          <a:xfrm>
            <a:off x="4171950" y="2571750"/>
            <a:ext cx="0" cy="1714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2085346" y="4961434"/>
            <a:ext cx="565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Approx. 1 box less than 100 = 95 bpm 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V="1">
            <a:off x="2599635" y="2622947"/>
            <a:ext cx="0" cy="285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V="1">
            <a:off x="3486150" y="2602706"/>
            <a:ext cx="0" cy="285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39956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B7BDCB7-B8FD-4765-807C-98D905785B60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27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666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9" grpId="0" animBg="1"/>
      <p:bldP spid="1024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مستطيل 1"/>
          <p:cNvSpPr>
            <a:spLocks noChangeArrowheads="1"/>
          </p:cNvSpPr>
          <p:nvPr/>
        </p:nvSpPr>
        <p:spPr bwMode="auto">
          <a:xfrm>
            <a:off x="539552" y="2985826"/>
            <a:ext cx="8424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\image, the number of small boxes for the R-R interval is 21.5. The heart rate is 1500/21.5, which is 69.8 bpm.</a:t>
            </a:r>
            <a:endParaRPr lang="ar-IQ" alt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AutoShape 2" descr="http://www.practicalclinicalskills.com/picts/EKG-HR2.png"/>
          <p:cNvSpPr>
            <a:spLocks noChangeAspect="1" noChangeArrowheads="1"/>
          </p:cNvSpPr>
          <p:nvPr/>
        </p:nvSpPr>
        <p:spPr bwMode="auto">
          <a:xfrm>
            <a:off x="7835504" y="748903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SA" sz="1350">
              <a:latin typeface="Arial" panose="020B0604020202020204" pitchFamily="34" charset="0"/>
            </a:endParaRPr>
          </a:p>
        </p:txBody>
      </p:sp>
      <p:sp>
        <p:nvSpPr>
          <p:cNvPr id="41988" name="AutoShape 4" descr="http://www.practicalclinicalskills.com/picts/EKG-HR2.png"/>
          <p:cNvSpPr>
            <a:spLocks noChangeAspect="1" noChangeArrowheads="1"/>
          </p:cNvSpPr>
          <p:nvPr/>
        </p:nvSpPr>
        <p:spPr bwMode="auto">
          <a:xfrm>
            <a:off x="7949804" y="8632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SA" sz="1350">
              <a:latin typeface="Arial" panose="020B0604020202020204" pitchFamily="34" charset="0"/>
            </a:endParaRPr>
          </a:p>
        </p:txBody>
      </p:sp>
      <p:sp>
        <p:nvSpPr>
          <p:cNvPr id="41989" name="AutoShape 6" descr="http://www.practicalclinicalskills.com/picts/EKG-HR2.png"/>
          <p:cNvSpPr>
            <a:spLocks noChangeAspect="1" noChangeArrowheads="1"/>
          </p:cNvSpPr>
          <p:nvPr/>
        </p:nvSpPr>
        <p:spPr bwMode="auto">
          <a:xfrm>
            <a:off x="9207104" y="9775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SA" sz="1350">
              <a:latin typeface="Arial" panose="020B0604020202020204" pitchFamily="34" charset="0"/>
            </a:endParaRPr>
          </a:p>
        </p:txBody>
      </p:sp>
      <p:sp>
        <p:nvSpPr>
          <p:cNvPr id="41990" name="AutoShape 8" descr="http://www.practicalclinicalskills.com/picts/EKG-HR2.png"/>
          <p:cNvSpPr>
            <a:spLocks noChangeAspect="1" noChangeArrowheads="1"/>
          </p:cNvSpPr>
          <p:nvPr/>
        </p:nvSpPr>
        <p:spPr bwMode="auto">
          <a:xfrm>
            <a:off x="9321404" y="109180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SA" sz="1350">
              <a:latin typeface="Arial" panose="020B0604020202020204" pitchFamily="34" charset="0"/>
            </a:endParaRPr>
          </a:p>
        </p:txBody>
      </p:sp>
      <p:pic>
        <p:nvPicPr>
          <p:cNvPr id="41991" name="Picture 9" descr="C:\Users\user\Desktop\EKG-H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7" b="27901"/>
          <a:stretch>
            <a:fillRect/>
          </a:stretch>
        </p:blipFill>
        <p:spPr bwMode="auto">
          <a:xfrm>
            <a:off x="899592" y="4437112"/>
            <a:ext cx="7643191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مستطيل 2"/>
          <p:cNvSpPr>
            <a:spLocks noChangeArrowheads="1"/>
          </p:cNvSpPr>
          <p:nvPr/>
        </p:nvSpPr>
        <p:spPr bwMode="auto">
          <a:xfrm>
            <a:off x="179512" y="1154159"/>
            <a:ext cx="83632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3rd method uses small boxes. Count the number of small boxes for a typical R-R interval. Divide this number into 1500 to determine heart rate.</a:t>
            </a:r>
            <a:endParaRPr lang="en-US" altLang="ar-S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HR=1500/(no. of small boxes between R-R interval)</a:t>
            </a:r>
            <a:endParaRPr lang="ar-IQ" altLang="ar-S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3" name="مستطيل 1"/>
          <p:cNvSpPr>
            <a:spLocks noChangeArrowheads="1"/>
          </p:cNvSpPr>
          <p:nvPr/>
        </p:nvSpPr>
        <p:spPr bwMode="auto">
          <a:xfrm>
            <a:off x="674727" y="58707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3 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1995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B445A3C-2C8F-4A28-9C58-B00BA1A2EC1B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28</a:t>
            </a:fld>
            <a:endParaRPr lang="ar-SA" altLang="ar-SA" sz="900">
              <a:solidFill>
                <a:srgbClr val="898989"/>
              </a:solidFill>
            </a:endParaRPr>
          </a:p>
        </p:txBody>
      </p:sp>
      <p:sp>
        <p:nvSpPr>
          <p:cNvPr id="41996" name="Rectangle 3"/>
          <p:cNvSpPr txBox="1">
            <a:spLocks noChangeArrowheads="1"/>
          </p:cNvSpPr>
          <p:nvPr/>
        </p:nvSpPr>
        <p:spPr bwMode="auto">
          <a:xfrm>
            <a:off x="1371720" y="202805"/>
            <a:ext cx="3920360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Step 1: Calculate Rate</a:t>
            </a:r>
          </a:p>
        </p:txBody>
      </p:sp>
    </p:spTree>
    <p:extLst>
      <p:ext uri="{BB962C8B-B14F-4D97-AF65-F5344CB8AC3E}">
        <p14:creationId xmlns:p14="http://schemas.microsoft.com/office/powerpoint/2010/main" val="56776389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sr-m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8" y="1373127"/>
            <a:ext cx="7662093" cy="129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350044" y="297094"/>
            <a:ext cx="6172200" cy="857250"/>
          </a:xfrm>
        </p:spPr>
        <p:txBody>
          <a:bodyPr/>
          <a:lstStyle/>
          <a:p>
            <a:pPr algn="l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Determine regularity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idx="1"/>
          </p:nvPr>
        </p:nvSpPr>
        <p:spPr>
          <a:xfrm>
            <a:off x="658913" y="2930784"/>
            <a:ext cx="5829300" cy="2597944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R-R distances (using a caliper or markings on a pen or paper).</a:t>
            </a:r>
          </a:p>
          <a:p>
            <a:pPr algn="l" rtl="0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(are they equidistant apart)</a:t>
            </a:r>
          </a:p>
          <a:p>
            <a:pPr algn="l" rtl="0"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irregular, Regularly, </a:t>
            </a:r>
          </a:p>
          <a:p>
            <a:pPr marL="0" indent="0"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Irregularly irregular?</a:t>
            </a:r>
          </a:p>
          <a:p>
            <a:pPr algn="l" rtl="0">
              <a:buFontTx/>
              <a:buNone/>
              <a:defRPr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None/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Interpretation?</a:t>
            </a:r>
            <a:r>
              <a:rPr lang="en-US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1376434" y="2667468"/>
            <a:ext cx="81930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2242388" y="2655441"/>
            <a:ext cx="715541" cy="1578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062784" y="2698121"/>
            <a:ext cx="789136" cy="1578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 flipV="1">
            <a:off x="4788023" y="2698120"/>
            <a:ext cx="720081" cy="157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4000498" y="2698121"/>
            <a:ext cx="787525" cy="1578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6372200" y="2667466"/>
            <a:ext cx="83353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V="1">
            <a:off x="5652120" y="2627701"/>
            <a:ext cx="720080" cy="397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7308304" y="2627701"/>
            <a:ext cx="780417" cy="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714750" y="5498025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5050"/>
                </a:solidFill>
                <a:latin typeface="Arial" panose="020B0604020202020204" pitchFamily="34" charset="0"/>
              </a:rPr>
              <a:t>Regular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1428750" y="1163908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505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2114550" y="1171012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FF505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3025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C7AEBE6-E50C-4026-8722-A9199EB37D62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29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0463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4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3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30" grpId="0" animBg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utoUpdateAnimBg="0"/>
      <p:bldP spid="103438" grpId="0" autoUpdateAnimBg="0"/>
      <p:bldP spid="10343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54868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It also has a higher pitch when the listener is moving toward the source than when he is moving away from it.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8064896" cy="187220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صورة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3548" y="3573016"/>
            <a:ext cx="7488831" cy="2963852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7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sr-m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9"/>
            <a:ext cx="7029450" cy="1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Assess the P waves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>
          <a:xfrm>
            <a:off x="542925" y="2753578"/>
            <a:ext cx="6172200" cy="339447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algn="l" rtl="0"/>
            <a:r>
              <a:rPr lang="en-US" altLang="en-US" sz="2400" b="1" dirty="0">
                <a:cs typeface="Arial" panose="020B0604020202020204" pitchFamily="34" charset="0"/>
              </a:rPr>
              <a:t>Are there P waves?</a:t>
            </a:r>
          </a:p>
          <a:p>
            <a:pPr algn="l" rtl="0"/>
            <a:r>
              <a:rPr lang="en-US" altLang="en-US" sz="2400" b="1" dirty="0">
                <a:cs typeface="Arial" panose="020B0604020202020204" pitchFamily="34" charset="0"/>
              </a:rPr>
              <a:t>Do the P waves all look alike?</a:t>
            </a:r>
          </a:p>
          <a:p>
            <a:pPr algn="l" rtl="0"/>
            <a:r>
              <a:rPr lang="en-US" altLang="en-US" sz="2400" b="1" dirty="0">
                <a:cs typeface="Arial" panose="020B0604020202020204" pitchFamily="34" charset="0"/>
              </a:rPr>
              <a:t>Do the P waves occur at a regular rate?</a:t>
            </a:r>
          </a:p>
          <a:p>
            <a:pPr algn="l" rtl="0"/>
            <a:r>
              <a:rPr lang="en-US" altLang="en-US" sz="2400" b="1" dirty="0">
                <a:cs typeface="Arial" panose="020B0604020202020204" pitchFamily="34" charset="0"/>
              </a:rPr>
              <a:t>Is there one P wave before each QRS?</a:t>
            </a:r>
            <a:endParaRPr lang="en-US" altLang="en-US" sz="2400" b="1" dirty="0">
              <a:solidFill>
                <a:srgbClr val="FF5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l" rtl="0">
              <a:buFontTx/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Interpretation?</a:t>
            </a:r>
            <a:r>
              <a:rPr lang="en-US" altLang="en-US" sz="2400" b="1" dirty="0">
                <a:solidFill>
                  <a:srgbClr val="FF5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H="1">
            <a:off x="1187623" y="1772816"/>
            <a:ext cx="1" cy="48460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979712" y="1772816"/>
            <a:ext cx="0" cy="48460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3491880" y="1772816"/>
            <a:ext cx="0" cy="48460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2699792" y="1772816"/>
            <a:ext cx="0" cy="48460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4283968" y="1772816"/>
            <a:ext cx="0" cy="48460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004047" y="1847454"/>
            <a:ext cx="1" cy="4620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796136" y="1847454"/>
            <a:ext cx="0" cy="4620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6553200" y="1847454"/>
            <a:ext cx="0" cy="4620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7343775" y="1847454"/>
            <a:ext cx="3839" cy="4620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4162425" y="5307853"/>
            <a:ext cx="3714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P waves with 1 P wave for every QRS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5072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1DDA3F7-D72D-4F68-8324-84E6AF6F9DD3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72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nimBg="1"/>
      <p:bldP spid="104456" grpId="0" animBg="1"/>
      <p:bldP spid="104457" grpId="0" animBg="1"/>
      <p:bldP spid="104458" grpId="0" animBg="1"/>
      <p:bldP spid="104459" grpId="0" animBg="1"/>
      <p:bldP spid="104460" grpId="0" animBg="1"/>
      <p:bldP spid="104461" grpId="0" animBg="1"/>
      <p:bldP spid="10446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sr-m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9" y="1203986"/>
            <a:ext cx="7776864" cy="122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317304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Determine PR interval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967831"/>
            <a:ext cx="6172200" cy="15382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Normal: 0.12 - 0.20 seconds.</a:t>
            </a:r>
          </a:p>
          <a:p>
            <a:pPr algn="l" rtl="0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		        (3 - 5 boxes)</a:t>
            </a:r>
            <a:endParaRPr lang="en-US" altLang="en-US" sz="24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None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Interpretation?</a:t>
            </a:r>
            <a:r>
              <a:rPr lang="en-US" altLang="en-US" sz="24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2857500" y="2040731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2857500" y="2294335"/>
            <a:ext cx="16311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V="1">
            <a:off x="3020616" y="2065735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221831" y="327541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0.12 seconds</a:t>
            </a:r>
          </a:p>
        </p:txBody>
      </p:sp>
      <p:sp>
        <p:nvSpPr>
          <p:cNvPr id="47113" name="Rectangle 3"/>
          <p:cNvSpPr txBox="1">
            <a:spLocks noChangeArrowheads="1"/>
          </p:cNvSpPr>
          <p:nvPr/>
        </p:nvSpPr>
        <p:spPr bwMode="auto">
          <a:xfrm>
            <a:off x="135731" y="3622504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QRS duration</a:t>
            </a:r>
          </a:p>
        </p:txBody>
      </p:sp>
      <p:pic>
        <p:nvPicPr>
          <p:cNvPr id="47114" name="Picture 2" descr="nsr-m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396135"/>
            <a:ext cx="8075240" cy="11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339752" y="4479754"/>
            <a:ext cx="0" cy="571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339752" y="4653136"/>
            <a:ext cx="10715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 sz="135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250360" y="5463852"/>
            <a:ext cx="7138839" cy="10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Normal: 0.04 - 0.12 seconds.</a:t>
            </a:r>
          </a:p>
          <a:p>
            <a:pPr algn="l" rtl="0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(1 - 3 boxes)</a:t>
            </a:r>
          </a:p>
          <a:p>
            <a:pPr algn="l" rtl="0"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Interpretation?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37620" y="62989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0.08 seconds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7120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57213" indent="-214313" algn="r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857250" indent="-171450" algn="r" rtl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200150" indent="-1714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543050" indent="-171450" algn="r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D1AFC90-93DA-4822-A9D3-86DFFE53F96F}" type="slidenum">
              <a:rPr lang="ar-SA" altLang="ar-SA" sz="9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31</a:t>
            </a:fld>
            <a:endParaRPr lang="ar-SA" altLang="ar-SA" sz="900">
              <a:solidFill>
                <a:srgbClr val="89898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035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5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5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5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uild="p" autoUpdateAnimBg="0"/>
      <p:bldP spid="105477" grpId="0" animBg="1"/>
      <p:bldP spid="105478" grpId="0" animBg="1"/>
      <p:bldP spid="105479" grpId="0" animBg="1"/>
      <p:bldP spid="105480" grpId="0" autoUpdateAnimBg="0"/>
      <p:bldP spid="11" grpId="0" animBg="1"/>
      <p:bldP spid="12" grpId="0" animBg="1"/>
      <p:bldP spid="13" grpId="0" build="p" autoUpdateAnimBg="0"/>
      <p:bldP spid="1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en-US">
                <a:cs typeface="Times New Roman" panose="02020603050405020304" pitchFamily="18" charset="0"/>
              </a:rPr>
              <a:t>Rhythm Summary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2128839"/>
            <a:ext cx="6172200" cy="3394472"/>
          </a:xfrm>
        </p:spPr>
        <p:txBody>
          <a:bodyPr>
            <a:normAutofit fontScale="77500" lnSpcReduction="20000"/>
          </a:bodyPr>
          <a:lstStyle/>
          <a:p>
            <a:pPr algn="l" rtl="0"/>
            <a:endParaRPr lang="en-US" altLang="en-US" b="1" dirty="0">
              <a:cs typeface="Arial" panose="020B0604020202020204" pitchFamily="34" charset="0"/>
            </a:endParaRPr>
          </a:p>
          <a:p>
            <a:pPr algn="l" rtl="0"/>
            <a:endParaRPr lang="en-US" altLang="en-US" b="1" dirty="0">
              <a:cs typeface="Arial" panose="020B0604020202020204" pitchFamily="34" charset="0"/>
            </a:endParaRPr>
          </a:p>
          <a:p>
            <a:pPr algn="l" rtl="0"/>
            <a:r>
              <a:rPr lang="en-US" altLang="en-US" b="1" dirty="0">
                <a:cs typeface="Arial" panose="020B0604020202020204" pitchFamily="34" charset="0"/>
              </a:rPr>
              <a:t>Rate				90-95 bpm	</a:t>
            </a:r>
          </a:p>
          <a:p>
            <a:pPr algn="l" rtl="0"/>
            <a:r>
              <a:rPr lang="en-US" altLang="en-US" b="1" dirty="0">
                <a:cs typeface="Arial" panose="020B0604020202020204" pitchFamily="34" charset="0"/>
              </a:rPr>
              <a:t>Regularity			regular</a:t>
            </a:r>
          </a:p>
          <a:p>
            <a:pPr algn="l" rtl="0"/>
            <a:r>
              <a:rPr lang="en-US" altLang="en-US" b="1" dirty="0">
                <a:cs typeface="Arial" panose="020B0604020202020204" pitchFamily="34" charset="0"/>
              </a:rPr>
              <a:t>P waves				normal</a:t>
            </a:r>
          </a:p>
          <a:p>
            <a:pPr algn="l" rtl="0"/>
            <a:r>
              <a:rPr lang="en-US" altLang="en-US" b="1" dirty="0">
                <a:cs typeface="Arial" panose="020B0604020202020204" pitchFamily="34" charset="0"/>
              </a:rPr>
              <a:t>PR interval			0.12 s</a:t>
            </a:r>
          </a:p>
          <a:p>
            <a:pPr algn="l" rtl="0"/>
            <a:r>
              <a:rPr lang="en-US" altLang="en-US" b="1" dirty="0">
                <a:cs typeface="Arial" panose="020B0604020202020204" pitchFamily="34" charset="0"/>
              </a:rPr>
              <a:t>QRS duration			0.08 s</a:t>
            </a:r>
          </a:p>
          <a:p>
            <a:pPr algn="l" rtl="0">
              <a:buFontTx/>
              <a:buNone/>
            </a:pPr>
            <a:r>
              <a:rPr lang="en-US" altLang="en-US" b="1" dirty="0">
                <a:cs typeface="Arial" panose="020B0604020202020204" pitchFamily="34" charset="0"/>
              </a:rPr>
              <a:t>Interpretation?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545681" y="4885136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Normal Sinus Rhythm</a:t>
            </a:r>
          </a:p>
        </p:txBody>
      </p:sp>
      <p:pic>
        <p:nvPicPr>
          <p:cNvPr id="49157" name="Picture 5" descr="nsr-m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5801"/>
            <a:ext cx="7920880" cy="13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004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  <p:bldP spid="10752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ec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9" y="1107283"/>
            <a:ext cx="6318647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University of Basrah-College of Medicine-Physiology Department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361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064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 frequency change is called the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Doppler shift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We use this principle to work out how fast blood cells move.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Ultrasound reflects off the blood cells and causes a Doppler shift.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to note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that the effect does not result because of an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change in the frequency of the source.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example is the speed of blood in an artery, which does not exceed about 0.4 m/s even in the aorta.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645024"/>
            <a:ext cx="3859102" cy="307645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95536" y="5229200"/>
            <a:ext cx="225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then act as moving wave sources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2267744" y="5445224"/>
            <a:ext cx="792088" cy="1071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6712763" y="5260558"/>
            <a:ext cx="764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artery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3528" y="197768"/>
            <a:ext cx="86042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Doppler effect: change in wavelength with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8"/>
              <p:cNvSpPr txBox="1">
                <a:spLocks noChangeArrowheads="1"/>
              </p:cNvSpPr>
              <p:nvPr/>
            </p:nvSpPr>
            <p:spPr>
              <a:xfrm>
                <a:off x="280566" y="980728"/>
                <a:ext cx="8643966" cy="4464050"/>
              </a:xfrm>
              <a:prstGeom prst="rect">
                <a:avLst/>
              </a:prstGeom>
              <a:noFill/>
              <a:ln/>
            </p:spPr>
            <p:txBody>
              <a:bodyPr/>
              <a:lstStyle/>
              <a:p>
                <a:pPr marL="342900" lvl="0" indent="-342900" algn="l" rtl="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When the blood is moving at an angle </a:t>
                </a:r>
                <a14:m>
                  <m:oMath xmlns:m="http://schemas.openxmlformats.org/officeDocument/2006/math">
                    <m:r>
                      <a:rPr kumimoji="0" lang="en-GB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𝜽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    </m:t>
                    </m:r>
                    <m:r>
                      <a:rPr lang="en-US" sz="2400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from the direction of the sound waves , the frequency change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is </a:t>
                </a:r>
              </a:p>
              <a:p>
                <a:pPr lvl="0" algn="l" rtl="0">
                  <a:spcBef>
                    <a:spcPct val="20000"/>
                  </a:spcBef>
                  <a:defRPr/>
                </a:pPr>
                <a:r>
                  <a:rPr lang="en-GB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lvl="0" algn="l" rtl="0">
                  <a:spcBef>
                    <a:spcPct val="20000"/>
                  </a:spcBef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lvl="0" algn="l" rtl="0">
                  <a:spcBef>
                    <a:spcPct val="20000"/>
                  </a:spcBef>
                  <a:defRPr/>
                </a:pPr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ₒ </m:t>
                    </m:r>
                  </m:oMath>
                </a14:m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 is the frequency of the initial ultrasonic wave.</a:t>
                </a:r>
              </a:p>
              <a:p>
                <a:pPr lvl="0" algn="l" rtl="0">
                  <a:spcBef>
                    <a:spcPct val="20000"/>
                  </a:spcBef>
                  <a:defRPr/>
                </a:pPr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GB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 is the velocity of the blood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            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is the velocity of sound </a:t>
                </a:r>
              </a:p>
              <a:p>
                <a:pPr algn="l" rtl="0">
                  <a:spcBef>
                    <a:spcPct val="20000"/>
                  </a:spcBef>
                  <a:defRPr/>
                </a:pPr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is the angle between </a:t>
                </a:r>
                <a:r>
                  <a:rPr lang="en-GB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GB" sz="2400" b="1" dirty="0">
                    <a:latin typeface="Times New Roman" pitchFamily="18" charset="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GB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l-G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66" y="980728"/>
                <a:ext cx="8643966" cy="4464050"/>
              </a:xfrm>
              <a:prstGeom prst="rect">
                <a:avLst/>
              </a:prstGeom>
              <a:blipFill rotWithShape="0">
                <a:blip r:embed="rId2"/>
                <a:stretch>
                  <a:fillRect l="-1058" t="-1093"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ستطيل 3"/>
              <p:cNvSpPr/>
              <p:nvPr/>
            </p:nvSpPr>
            <p:spPr>
              <a:xfrm>
                <a:off x="3059832" y="1916832"/>
                <a:ext cx="2746906" cy="811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GB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3200" b="1" dirty="0">
                    <a:solidFill>
                      <a:srgbClr val="FF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ₒ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GB" sz="3200" b="1" dirty="0">
                    <a:solidFill>
                      <a:srgbClr val="FF0000"/>
                    </a:solidFill>
                  </a:rPr>
                  <a:t> cos </a:t>
                </a:r>
                <a14:m>
                  <m:oMath xmlns:m="http://schemas.openxmlformats.org/officeDocument/2006/math">
                    <m:r>
                      <a:rPr lang="en-GB" sz="32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</m:oMath>
                </a14:m>
                <a:endParaRPr lang="ar-SA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مستطيل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16832"/>
                <a:ext cx="2746906" cy="811697"/>
              </a:xfrm>
              <a:prstGeom prst="rect">
                <a:avLst/>
              </a:prstGeom>
              <a:blipFill rotWithShape="0">
                <a:blip r:embed="rId3"/>
                <a:stretch>
                  <a:fillRect b="-1119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صورة 4" descr="نتيجة بحث الصور عن Doppler effect: blood flow in arter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6552728" cy="29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79512" y="1052736"/>
            <a:ext cx="91440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l" rtl="0">
              <a:spcBef>
                <a:spcPct val="20000"/>
              </a:spcBef>
              <a:buFont typeface="+mj-lt"/>
              <a:buAutoNum type="arabicPeriod"/>
            </a:pPr>
            <a:r>
              <a:rPr lang="en-GB" sz="28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stationary blood cell reflects the incoming wave with the same wavelength: there is no Doppler shift</a:t>
            </a:r>
          </a:p>
        </p:txBody>
      </p:sp>
      <p:pic>
        <p:nvPicPr>
          <p:cNvPr id="1028" name="Picture 4" descr="C:\Users\user\Desktop\صورة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2204863"/>
            <a:ext cx="5016083" cy="1944217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323528" y="101351"/>
            <a:ext cx="856895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The ultrasound probe emits an ultrasound wave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1285" y="4326194"/>
            <a:ext cx="3822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2. A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cell moving away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from the probe reflects the incoming wave with a longer wavelength</a:t>
            </a:r>
          </a:p>
        </p:txBody>
      </p:sp>
      <p:pic>
        <p:nvPicPr>
          <p:cNvPr id="6" name="Picture 3" descr="C:\Users\user\Desktop\صورة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6261" y="4005064"/>
            <a:ext cx="3860310" cy="2852936"/>
          </a:xfrm>
          <a:prstGeom prst="rect">
            <a:avLst/>
          </a:prstGeom>
          <a:noFill/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6"/>
          <p:cNvSpPr/>
          <p:nvPr/>
        </p:nvSpPr>
        <p:spPr>
          <a:xfrm>
            <a:off x="215008" y="781253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Courier New" pitchFamily="49" charset="0"/>
              <a:buChar char="o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one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occurs between the probe and the moving blood cell (not shown here) </a:t>
            </a:r>
            <a:endParaRPr lang="en-US" sz="2400" b="1" dirty="0"/>
          </a:p>
        </p:txBody>
      </p:sp>
      <p:sp>
        <p:nvSpPr>
          <p:cNvPr id="3" name="مستطيل 7"/>
          <p:cNvSpPr/>
          <p:nvPr/>
        </p:nvSpPr>
        <p:spPr>
          <a:xfrm>
            <a:off x="222895" y="1954287"/>
            <a:ext cx="856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spcBef>
                <a:spcPct val="20000"/>
              </a:spcBef>
              <a:buFont typeface="Courier New" pitchFamily="49" charset="0"/>
              <a:buChar char="o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 one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occurs as the red blood cell reflects the ultrasound.</a:t>
            </a:r>
          </a:p>
        </p:txBody>
      </p:sp>
      <p:pic>
        <p:nvPicPr>
          <p:cNvPr id="4" name="Picture 3" descr="C:\Users\user\Desktop\صورة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646509"/>
            <a:ext cx="3507680" cy="2692963"/>
          </a:xfrm>
          <a:prstGeom prst="rect">
            <a:avLst/>
          </a:prstGeom>
          <a:noFill/>
        </p:spPr>
      </p:pic>
      <p:sp>
        <p:nvSpPr>
          <p:cNvPr id="5" name="مستطيل 5"/>
          <p:cNvSpPr/>
          <p:nvPr/>
        </p:nvSpPr>
        <p:spPr>
          <a:xfrm>
            <a:off x="467544" y="260648"/>
            <a:ext cx="8324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Ø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In reality, there is actually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Doppler shifts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:- </a:t>
            </a:r>
            <a:endParaRPr lang="en-US" sz="2400" b="1" dirty="0"/>
          </a:p>
          <a:p>
            <a:pPr marL="457200" indent="-457200" algn="l" rtl="0">
              <a:buFont typeface="Wingdings" pitchFamily="2" charset="2"/>
              <a:buChar char="Ø"/>
            </a:pP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3418472"/>
            <a:ext cx="42923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7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0" y="116632"/>
            <a:ext cx="9396536" cy="17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rtl="0">
              <a:spcBef>
                <a:spcPct val="20000"/>
              </a:spcBef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8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Now, the blood cell </a:t>
            </a:r>
            <a:r>
              <a:rPr lang="en-GB" sz="2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moves towards the probe</a:t>
            </a:r>
            <a:r>
              <a:rPr lang="en-GB" sz="28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GB" sz="28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reflects the incoming wave with a shorter wavelength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GB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صورة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1340768"/>
            <a:ext cx="3997596" cy="2376264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79512" y="342900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Doppler effect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blood flow in artery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 Doppler flow meter is a particularly interesting medical application of the Doppler effect.</a:t>
            </a:r>
          </a:p>
          <a:p>
            <a:pPr algn="l" rt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This device measures the speed of blood flow, using transmitting and receiving elements that are placed directly on the skin.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67544" y="404664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Doppler imaging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combine imaging and Doppler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Use both normal ultrasound imaging and Doppler imaging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Used to image blood flow. </a:t>
            </a:r>
          </a:p>
          <a:p>
            <a:pPr marL="457200" lvl="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the change in frequency the speed of the blood flow can be determined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4929" y="274226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the change in frequency is around 600 Hz for flow speeds of about 0.1 m/s.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67544" y="378904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Doppler flow meter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be used to locate regions where blood vessels have narrowed, since greater flow speeds occur in the narrowed regions, according to the equation of continuity . 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Doppler flow meter can be used to detect the motion of a fetal heart as early as 8–10 weeks after conception.</a:t>
            </a:r>
            <a:endParaRPr lang="ar-SA" sz="24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University of Basrah-College of Medicine-Physiology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8.2|9.1|7.4|9.3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3|14.6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2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7.9|3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0.4|8.8|12.5|27|19.1|5.1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5|2.7|3.1|4.2|25.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5|5.4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9|17.6|27.9|2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3|12.1|9.7|11.9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2|116.4|2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25.6|47.9|44.5|26.4|15.8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2001</Words>
  <Application>Microsoft Office PowerPoint</Application>
  <PresentationFormat>عرض على الشاشة (4:3)</PresentationFormat>
  <Paragraphs>278</Paragraphs>
  <Slides>33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Courier New</vt:lpstr>
      <vt:lpstr>Times New Roman</vt:lpstr>
      <vt:lpstr>Wingdings</vt:lpstr>
      <vt:lpstr>سمة Office</vt:lpstr>
      <vt:lpstr>Office Theme</vt:lpstr>
      <vt:lpstr>L23 Ultrasound To measure motion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Normal Impulse Conduction</vt:lpstr>
      <vt:lpstr>Impulse Conduction &amp; the ECG</vt:lpstr>
      <vt:lpstr>The “PQRST”</vt:lpstr>
      <vt:lpstr>The PR Interval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ECG Paper</vt:lpstr>
      <vt:lpstr>Rhythm Analysis</vt:lpstr>
      <vt:lpstr> Step 1: Calculate Rate</vt:lpstr>
      <vt:lpstr>Step 1: Calculate Rate</vt:lpstr>
      <vt:lpstr>Step 1: Calculate Rate</vt:lpstr>
      <vt:lpstr>عرض تقديمي في PowerPoint</vt:lpstr>
      <vt:lpstr>Step 2: Determine regularity</vt:lpstr>
      <vt:lpstr>Step 3: Assess the P waves</vt:lpstr>
      <vt:lpstr>Step 4: Determine PR interval</vt:lpstr>
      <vt:lpstr>Rhythm Summary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ahmed ali</cp:lastModifiedBy>
  <cp:revision>82</cp:revision>
  <dcterms:created xsi:type="dcterms:W3CDTF">2020-03-29T18:17:47Z</dcterms:created>
  <dcterms:modified xsi:type="dcterms:W3CDTF">2022-05-23T20:39:05Z</dcterms:modified>
</cp:coreProperties>
</file>